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gJEE5Ux790R7rddZMOuZopEaBg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97390D-31A0-43F0-A5BB-49EB40728F70}">
  <a:tblStyle styleId="{ED97390D-31A0-43F0-A5BB-49EB40728F7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customschemas.google.com/relationships/presentationmetadata" Target="meta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7" name="Google Shape;45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2309018" y="-251617"/>
            <a:ext cx="4525964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4732337" y="2171702"/>
            <a:ext cx="5851526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541337" y="190502"/>
            <a:ext cx="5851526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ctrTitle"/>
          </p:nvPr>
        </p:nvSpPr>
        <p:spPr>
          <a:xfrm>
            <a:off x="685800" y="2130425"/>
            <a:ext cx="7772400" cy="14700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722314" y="4406903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722314" y="2906716"/>
            <a:ext cx="77724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57200" y="1600201"/>
            <a:ext cx="4038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4648200" y="1600201"/>
            <a:ext cx="4038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457200" y="2174876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4645026" y="1535114"/>
            <a:ext cx="404177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4645026" y="2174876"/>
            <a:ext cx="4041776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457201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575051" y="273054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457201" y="1435104"/>
            <a:ext cx="300831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1792288" y="612776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1792288" y="5367340"/>
            <a:ext cx="5486400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3"/>
            <a:ext cx="2895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3"/>
            <a:ext cx="2133600" cy="365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image" Target="../media/image48.jpg"/><Relationship Id="rId7" Type="http://schemas.openxmlformats.org/officeDocument/2006/relationships/image" Target="../media/image38.jpg"/><Relationship Id="rId8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8.png"/><Relationship Id="rId5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Relationship Id="rId7" Type="http://schemas.openxmlformats.org/officeDocument/2006/relationships/image" Target="../media/image11.png"/><Relationship Id="rId8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8.png"/><Relationship Id="rId7" Type="http://schemas.openxmlformats.org/officeDocument/2006/relationships/hyperlink" Target="https://docs.google.com/spreadsheets/d/1Vi5QuGikgbwXmCmndagEDcejGFBGSVGFuPd64G2qpiM/edit#gid=50159279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hyperlink" Target="https://xaiss.eu/" TargetMode="External"/><Relationship Id="rId5" Type="http://schemas.openxmlformats.org/officeDocument/2006/relationships/hyperlink" Target="https://docs.google.com/document/d/1_gDU88JiiucrJFRqF1fbDgMEja_TCP2D3wKH7V7j4w4/edit?usp=sharing" TargetMode="External"/><Relationship Id="rId6" Type="http://schemas.openxmlformats.org/officeDocument/2006/relationships/hyperlink" Target="https://www.coursera.org/specializations/natural-language-processing" TargetMode="External"/><Relationship Id="rId7" Type="http://schemas.openxmlformats.org/officeDocument/2006/relationships/hyperlink" Target="https://www.udacity.com/course/natural-language-processing-nanodegree--nd892" TargetMode="External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Relationship Id="rId6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1" Type="http://schemas.openxmlformats.org/officeDocument/2006/relationships/image" Target="../media/image16.png"/><Relationship Id="rId10" Type="http://schemas.openxmlformats.org/officeDocument/2006/relationships/image" Target="../media/image35.png"/><Relationship Id="rId12" Type="http://schemas.openxmlformats.org/officeDocument/2006/relationships/image" Target="../media/image8.png"/><Relationship Id="rId9" Type="http://schemas.openxmlformats.org/officeDocument/2006/relationships/image" Target="../media/image23.jpg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0" Type="http://schemas.openxmlformats.org/officeDocument/2006/relationships/image" Target="../media/image8.png"/><Relationship Id="rId9" Type="http://schemas.openxmlformats.org/officeDocument/2006/relationships/hyperlink" Target="https://academy.neuromatch.io/" TargetMode="External"/><Relationship Id="rId5" Type="http://schemas.openxmlformats.org/officeDocument/2006/relationships/image" Target="../media/image9.jpg"/><Relationship Id="rId6" Type="http://schemas.openxmlformats.org/officeDocument/2006/relationships/image" Target="../media/image10.png"/><Relationship Id="rId7" Type="http://schemas.openxmlformats.org/officeDocument/2006/relationships/image" Target="../media/image1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73549" l="0" r="0" t="0"/>
          <a:stretch/>
        </p:blipFill>
        <p:spPr>
          <a:xfrm>
            <a:off x="0" y="8227192"/>
            <a:ext cx="18288000" cy="20598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"/>
          <p:cNvCxnSpPr/>
          <p:nvPr/>
        </p:nvCxnSpPr>
        <p:spPr>
          <a:xfrm rot="5043">
            <a:off x="1009641" y="2869411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"/>
          <p:cNvSpPr txBox="1"/>
          <p:nvPr/>
        </p:nvSpPr>
        <p:spPr>
          <a:xfrm>
            <a:off x="1009649" y="3349274"/>
            <a:ext cx="16230601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uman-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b="0" i="0" lang="en-US" sz="7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ollaboration based on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xplainable</a:t>
            </a:r>
            <a:r>
              <a:rPr b="0" i="0" lang="en-US" sz="7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LP in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edical</a:t>
            </a:r>
            <a:r>
              <a:rPr b="0" i="0" lang="en-US" sz="7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omain</a:t>
            </a:r>
            <a:endParaRPr b="0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7458897" y="9627250"/>
            <a:ext cx="3408229" cy="3743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October, 2022</a:t>
            </a:r>
            <a:endParaRPr b="0" i="0" sz="36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6431335" y="8511055"/>
            <a:ext cx="546335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 </a:t>
            </a:r>
            <a:r>
              <a:rPr b="1" i="0" lang="en-US" sz="5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OHAMMADI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2235881" y="6087980"/>
            <a:ext cx="141115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Developing a new computer-aided </a:t>
            </a:r>
            <a:r>
              <a:rPr b="1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linical </a:t>
            </a:r>
            <a:r>
              <a:rPr b="1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ecision </a:t>
            </a:r>
            <a:r>
              <a:rPr b="1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upport </a:t>
            </a:r>
            <a:r>
              <a:rPr b="1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ystem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"/>
          <p:cNvCxnSpPr/>
          <p:nvPr/>
        </p:nvCxnSpPr>
        <p:spPr>
          <a:xfrm rot="5043">
            <a:off x="1009638" y="7294476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73549" l="0" r="0" t="0"/>
          <a:stretch/>
        </p:blipFill>
        <p:spPr>
          <a:xfrm rot="10800000">
            <a:off x="0" y="0"/>
            <a:ext cx="18288000" cy="194800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/>
          <p:nvPr/>
        </p:nvSpPr>
        <p:spPr>
          <a:xfrm>
            <a:off x="911957" y="2496270"/>
            <a:ext cx="25105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esearch </a:t>
            </a:r>
            <a:r>
              <a:rPr b="1" i="0" lang="en-US" sz="2000" u="none" cap="none" strike="noStrike">
                <a:solidFill>
                  <a:srgbClr val="538CD5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roposal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84230" y="-6423282"/>
            <a:ext cx="12988748" cy="129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2132" y="739056"/>
            <a:ext cx="642498" cy="65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1611579" y="745005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 rotWithShape="1">
          <a:blip r:embed="rId5">
            <a:alphaModFix/>
          </a:blip>
          <a:srcRect b="0" l="2767" r="7243" t="0"/>
          <a:stretch/>
        </p:blipFill>
        <p:spPr>
          <a:xfrm>
            <a:off x="1611579" y="3429434"/>
            <a:ext cx="14954250" cy="21471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14701731" y="745005"/>
            <a:ext cx="2671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3</a:t>
            </a:r>
            <a:endParaRPr/>
          </a:p>
        </p:txBody>
      </p:sp>
      <p:sp>
        <p:nvSpPr>
          <p:cNvPr id="242" name="Google Shape;242;p29"/>
          <p:cNvSpPr/>
          <p:nvPr/>
        </p:nvSpPr>
        <p:spPr>
          <a:xfrm>
            <a:off x="5406798" y="5306393"/>
            <a:ext cx="841229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EXNLP-CDSS performance as follow:</a:t>
            </a:r>
            <a:endParaRPr/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the diagnoses process.</a:t>
            </a:r>
            <a:endParaRPr/>
          </a:p>
          <a:p>
            <a:pPr indent="-3048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Prevent diagnostic errors.</a:t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1410579" y="2077862"/>
            <a:ext cx="70503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procedure of the 3</a:t>
            </a:r>
            <a:r>
              <a:rPr b="0" baseline="3000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topic</a:t>
            </a:r>
            <a:endParaRPr/>
          </a:p>
        </p:txBody>
      </p:sp>
      <p:cxnSp>
        <p:nvCxnSpPr>
          <p:cNvPr id="244" name="Google Shape;244;p29"/>
          <p:cNvCxnSpPr/>
          <p:nvPr/>
        </p:nvCxnSpPr>
        <p:spPr>
          <a:xfrm>
            <a:off x="5195449" y="6109468"/>
            <a:ext cx="761813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p29"/>
          <p:cNvSpPr/>
          <p:nvPr/>
        </p:nvSpPr>
        <p:spPr>
          <a:xfrm>
            <a:off x="8240978" y="4493917"/>
            <a:ext cx="13837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physicians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874910" y="-6494374"/>
            <a:ext cx="12988748" cy="129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2132" y="739056"/>
            <a:ext cx="642498" cy="65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1611579" y="745005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95654" y="4080820"/>
            <a:ext cx="15836367" cy="21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14701731" y="745005"/>
            <a:ext cx="2671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4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1433602" y="6688811"/>
            <a:ext cx="36412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Difficult to manage</a:t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7187798" y="6683351"/>
            <a:ext cx="40619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Simplify the process</a:t>
            </a: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13263379" y="6683351"/>
            <a:ext cx="364154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Autonomous explainable agents</a:t>
            </a:r>
            <a:endParaRPr/>
          </a:p>
        </p:txBody>
      </p:sp>
      <p:cxnSp>
        <p:nvCxnSpPr>
          <p:cNvPr id="258" name="Google Shape;258;p30"/>
          <p:cNvCxnSpPr/>
          <p:nvPr/>
        </p:nvCxnSpPr>
        <p:spPr>
          <a:xfrm>
            <a:off x="7354905" y="6318970"/>
            <a:ext cx="3894859" cy="24239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9" name="Google Shape;259;p30"/>
          <p:cNvCxnSpPr/>
          <p:nvPr/>
        </p:nvCxnSpPr>
        <p:spPr>
          <a:xfrm>
            <a:off x="1433602" y="6293844"/>
            <a:ext cx="3894859" cy="24239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0" name="Google Shape;260;p30"/>
          <p:cNvCxnSpPr/>
          <p:nvPr/>
        </p:nvCxnSpPr>
        <p:spPr>
          <a:xfrm flipH="1" rot="10800000">
            <a:off x="13263379" y="6293843"/>
            <a:ext cx="3364722" cy="1212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30"/>
          <p:cNvSpPr/>
          <p:nvPr/>
        </p:nvSpPr>
        <p:spPr>
          <a:xfrm>
            <a:off x="1410579" y="2077862"/>
            <a:ext cx="68884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procedure of the 4</a:t>
            </a:r>
            <a:r>
              <a:rPr b="0" baseline="3000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topic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3683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7"/>
          <p:cNvSpPr txBox="1"/>
          <p:nvPr/>
        </p:nvSpPr>
        <p:spPr>
          <a:xfrm>
            <a:off x="804051" y="2005954"/>
            <a:ext cx="5270785" cy="775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High-level overviews</a:t>
            </a:r>
            <a:endParaRPr b="1" i="0" sz="3600" u="none" cap="none" strike="noStrike">
              <a:solidFill>
                <a:srgbClr val="5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7"/>
          <p:cNvGrpSpPr/>
          <p:nvPr/>
        </p:nvGrpSpPr>
        <p:grpSpPr>
          <a:xfrm>
            <a:off x="804051" y="3433434"/>
            <a:ext cx="6945585" cy="6235658"/>
            <a:chOff x="-9" y="-47625"/>
            <a:chExt cx="9260779" cy="7141892"/>
          </a:xfrm>
        </p:grpSpPr>
        <p:sp>
          <p:nvSpPr>
            <p:cNvPr id="269" name="Google Shape;269;p7"/>
            <p:cNvSpPr txBox="1"/>
            <p:nvPr/>
          </p:nvSpPr>
          <p:spPr>
            <a:xfrm>
              <a:off x="0" y="-47625"/>
              <a:ext cx="9260770" cy="431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INPUT TEXT</a:t>
              </a:r>
              <a:endParaRPr b="1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0" y="523533"/>
              <a:ext cx="9260770" cy="1015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Patient historical medical data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Patient Symptom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 txBox="1"/>
            <p:nvPr/>
          </p:nvSpPr>
          <p:spPr>
            <a:xfrm>
              <a:off x="-9" y="2400078"/>
              <a:ext cx="9260770" cy="431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EXNLP</a:t>
              </a:r>
              <a:endParaRPr b="1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 txBox="1"/>
            <p:nvPr/>
          </p:nvSpPr>
          <p:spPr>
            <a:xfrm>
              <a:off x="-8" y="2925316"/>
              <a:ext cx="9260768" cy="1015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 reliable explanation of</a:t>
              </a:r>
              <a:endParaRPr/>
            </a:p>
            <a:p>
              <a:pPr indent="0" lvl="0" marL="0" marR="0" rtl="0" algn="l">
                <a:lnSpc>
                  <a:spcPct val="11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Possibilities diagnosis </a:t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0" y="4492676"/>
              <a:ext cx="9260770" cy="431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CDSS</a:t>
              </a:r>
              <a:endParaRPr b="1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 txBox="1"/>
            <p:nvPr/>
          </p:nvSpPr>
          <p:spPr>
            <a:xfrm>
              <a:off x="0" y="5063832"/>
              <a:ext cx="7621286" cy="2030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Prioritizing patients</a:t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(emergency and non-emergency)</a:t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Setting up doctor's appointment</a:t>
              </a:r>
              <a:endParaRPr/>
            </a:p>
            <a:p>
              <a:pPr indent="0" lvl="0" marL="0" marR="0" rtl="0" algn="l">
                <a:lnSpc>
                  <a:spcPct val="12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Suggesting medical procedures</a:t>
              </a:r>
              <a:endParaRPr b="0" i="0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5" name="Google Shape;275;p7"/>
          <p:cNvCxnSpPr/>
          <p:nvPr/>
        </p:nvCxnSpPr>
        <p:spPr>
          <a:xfrm>
            <a:off x="804051" y="3185298"/>
            <a:ext cx="4375761" cy="1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870178" y="678680"/>
            <a:ext cx="642498" cy="65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7"/>
          <p:cNvSpPr txBox="1"/>
          <p:nvPr/>
        </p:nvSpPr>
        <p:spPr>
          <a:xfrm>
            <a:off x="1719625" y="684629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/>
          </a:p>
        </p:txBody>
      </p:sp>
      <p:pic>
        <p:nvPicPr>
          <p:cNvPr id="278" name="Google Shape;27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6325" y="367010"/>
            <a:ext cx="10902308" cy="917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/>
          <p:nvPr/>
        </p:nvSpPr>
        <p:spPr>
          <a:xfrm>
            <a:off x="14808300" y="6665625"/>
            <a:ext cx="2793896" cy="1014680"/>
          </a:xfrm>
          <a:custGeom>
            <a:rect b="b" l="l" r="r" t="t"/>
            <a:pathLst>
              <a:path extrusionOk="0" h="437362" w="1109790">
                <a:moveTo>
                  <a:pt x="17036" y="0"/>
                </a:moveTo>
                <a:lnTo>
                  <a:pt x="1092754" y="0"/>
                </a:lnTo>
                <a:cubicBezTo>
                  <a:pt x="1097272" y="0"/>
                  <a:pt x="1101605" y="1795"/>
                  <a:pt x="1104800" y="4990"/>
                </a:cubicBezTo>
                <a:cubicBezTo>
                  <a:pt x="1107995" y="8184"/>
                  <a:pt x="1109790" y="12518"/>
                  <a:pt x="1109790" y="17036"/>
                </a:cubicBezTo>
                <a:lnTo>
                  <a:pt x="1109790" y="420326"/>
                </a:lnTo>
                <a:cubicBezTo>
                  <a:pt x="1109790" y="424845"/>
                  <a:pt x="1107995" y="429178"/>
                  <a:pt x="1104800" y="432372"/>
                </a:cubicBezTo>
                <a:cubicBezTo>
                  <a:pt x="1101605" y="435567"/>
                  <a:pt x="1097272" y="437362"/>
                  <a:pt x="1092754" y="437362"/>
                </a:cubicBezTo>
                <a:lnTo>
                  <a:pt x="17036" y="437362"/>
                </a:lnTo>
                <a:cubicBezTo>
                  <a:pt x="12518" y="437362"/>
                  <a:pt x="8184" y="435567"/>
                  <a:pt x="4990" y="432372"/>
                </a:cubicBezTo>
                <a:cubicBezTo>
                  <a:pt x="1795" y="429178"/>
                  <a:pt x="0" y="424845"/>
                  <a:pt x="0" y="420326"/>
                </a:cubicBezTo>
                <a:lnTo>
                  <a:pt x="0" y="17036"/>
                </a:lnTo>
                <a:cubicBezTo>
                  <a:pt x="0" y="12518"/>
                  <a:pt x="1795" y="8184"/>
                  <a:pt x="4990" y="4990"/>
                </a:cubicBezTo>
                <a:cubicBezTo>
                  <a:pt x="8184" y="1795"/>
                  <a:pt x="12518" y="0"/>
                  <a:pt x="17036" y="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5541883" y="4396957"/>
            <a:ext cx="4115257" cy="1500320"/>
          </a:xfrm>
          <a:custGeom>
            <a:rect b="b" l="l" r="r" t="t"/>
            <a:pathLst>
              <a:path extrusionOk="0" h="346119" w="812800">
                <a:moveTo>
                  <a:pt x="0" y="0"/>
                </a:moveTo>
                <a:lnTo>
                  <a:pt x="812800" y="0"/>
                </a:lnTo>
                <a:lnTo>
                  <a:pt x="812800" y="346119"/>
                </a:lnTo>
                <a:lnTo>
                  <a:pt x="0" y="346119"/>
                </a:lnTo>
                <a:close/>
              </a:path>
            </a:pathLst>
          </a:custGeom>
          <a:solidFill>
            <a:srgbClr val="52A6FF"/>
          </a:solidFill>
          <a:ln>
            <a:noFill/>
          </a:ln>
        </p:spPr>
      </p:sp>
      <p:sp>
        <p:nvSpPr>
          <p:cNvPr id="285" name="Google Shape;285;p8"/>
          <p:cNvSpPr/>
          <p:nvPr/>
        </p:nvSpPr>
        <p:spPr>
          <a:xfrm>
            <a:off x="6627292" y="2531140"/>
            <a:ext cx="1935282" cy="1090322"/>
          </a:xfrm>
          <a:custGeom>
            <a:rect b="b" l="l" r="r" t="t"/>
            <a:pathLst>
              <a:path extrusionOk="0" h="532522" w="945208">
                <a:moveTo>
                  <a:pt x="20002" y="0"/>
                </a:moveTo>
                <a:lnTo>
                  <a:pt x="925206" y="0"/>
                </a:lnTo>
                <a:cubicBezTo>
                  <a:pt x="936253" y="0"/>
                  <a:pt x="945208" y="8955"/>
                  <a:pt x="945208" y="20002"/>
                </a:cubicBezTo>
                <a:lnTo>
                  <a:pt x="945208" y="512520"/>
                </a:lnTo>
                <a:cubicBezTo>
                  <a:pt x="945208" y="523567"/>
                  <a:pt x="936253" y="532522"/>
                  <a:pt x="925206" y="532522"/>
                </a:cubicBezTo>
                <a:lnTo>
                  <a:pt x="20002" y="532522"/>
                </a:lnTo>
                <a:cubicBezTo>
                  <a:pt x="8955" y="532522"/>
                  <a:pt x="0" y="523567"/>
                  <a:pt x="0" y="512520"/>
                </a:cubicBezTo>
                <a:lnTo>
                  <a:pt x="0" y="20002"/>
                </a:lnTo>
                <a:cubicBezTo>
                  <a:pt x="0" y="8955"/>
                  <a:pt x="8955" y="0"/>
                  <a:pt x="20002" y="0"/>
                </a:cubicBezTo>
                <a:close/>
              </a:path>
            </a:pathLst>
          </a:custGeom>
          <a:solidFill>
            <a:srgbClr val="6EC8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6602275" y="6711425"/>
            <a:ext cx="2395038" cy="1090339"/>
          </a:xfrm>
          <a:custGeom>
            <a:rect b="b" l="l" r="r" t="t"/>
            <a:pathLst>
              <a:path extrusionOk="0" h="532522" w="969651">
                <a:moveTo>
                  <a:pt x="19498" y="0"/>
                </a:moveTo>
                <a:lnTo>
                  <a:pt x="950153" y="0"/>
                </a:lnTo>
                <a:cubicBezTo>
                  <a:pt x="955324" y="0"/>
                  <a:pt x="960283" y="2054"/>
                  <a:pt x="963940" y="5711"/>
                </a:cubicBezTo>
                <a:cubicBezTo>
                  <a:pt x="967596" y="9367"/>
                  <a:pt x="969651" y="14327"/>
                  <a:pt x="969651" y="19498"/>
                </a:cubicBezTo>
                <a:lnTo>
                  <a:pt x="969651" y="513024"/>
                </a:lnTo>
                <a:cubicBezTo>
                  <a:pt x="969651" y="518195"/>
                  <a:pt x="967596" y="523155"/>
                  <a:pt x="963940" y="526811"/>
                </a:cubicBezTo>
                <a:cubicBezTo>
                  <a:pt x="960283" y="530468"/>
                  <a:pt x="955324" y="532522"/>
                  <a:pt x="950153" y="532522"/>
                </a:cubicBezTo>
                <a:lnTo>
                  <a:pt x="19498" y="532522"/>
                </a:lnTo>
                <a:cubicBezTo>
                  <a:pt x="14327" y="532522"/>
                  <a:pt x="9367" y="530468"/>
                  <a:pt x="5711" y="526811"/>
                </a:cubicBezTo>
                <a:cubicBezTo>
                  <a:pt x="2054" y="523155"/>
                  <a:pt x="0" y="518195"/>
                  <a:pt x="0" y="513024"/>
                </a:cubicBezTo>
                <a:lnTo>
                  <a:pt x="0" y="19498"/>
                </a:lnTo>
                <a:cubicBezTo>
                  <a:pt x="0" y="14327"/>
                  <a:pt x="2054" y="9367"/>
                  <a:pt x="5711" y="5711"/>
                </a:cubicBezTo>
                <a:cubicBezTo>
                  <a:pt x="9367" y="2054"/>
                  <a:pt x="14327" y="0"/>
                  <a:pt x="19498" y="0"/>
                </a:cubicBezTo>
                <a:close/>
              </a:path>
            </a:pathLst>
          </a:custGeom>
          <a:solidFill>
            <a:srgbClr val="6EC8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/>
          <p:nvPr/>
        </p:nvSpPr>
        <p:spPr>
          <a:xfrm>
            <a:off x="10523631" y="4601956"/>
            <a:ext cx="3319702" cy="1090322"/>
          </a:xfrm>
          <a:custGeom>
            <a:rect b="b" l="l" r="r" t="t"/>
            <a:pathLst>
              <a:path extrusionOk="0" h="532522" w="851072">
                <a:moveTo>
                  <a:pt x="22214" y="0"/>
                </a:moveTo>
                <a:lnTo>
                  <a:pt x="828857" y="0"/>
                </a:lnTo>
                <a:cubicBezTo>
                  <a:pt x="834749" y="0"/>
                  <a:pt x="840399" y="2340"/>
                  <a:pt x="844565" y="6506"/>
                </a:cubicBezTo>
                <a:cubicBezTo>
                  <a:pt x="848731" y="10672"/>
                  <a:pt x="851072" y="16323"/>
                  <a:pt x="851072" y="22214"/>
                </a:cubicBezTo>
                <a:lnTo>
                  <a:pt x="851072" y="510308"/>
                </a:lnTo>
                <a:cubicBezTo>
                  <a:pt x="851072" y="516199"/>
                  <a:pt x="848731" y="521850"/>
                  <a:pt x="844565" y="526016"/>
                </a:cubicBezTo>
                <a:cubicBezTo>
                  <a:pt x="840399" y="530182"/>
                  <a:pt x="834749" y="532522"/>
                  <a:pt x="828857" y="532522"/>
                </a:cubicBezTo>
                <a:lnTo>
                  <a:pt x="22214" y="532522"/>
                </a:lnTo>
                <a:cubicBezTo>
                  <a:pt x="16323" y="532522"/>
                  <a:pt x="10672" y="530182"/>
                  <a:pt x="6506" y="526016"/>
                </a:cubicBezTo>
                <a:cubicBezTo>
                  <a:pt x="2340" y="521850"/>
                  <a:pt x="0" y="516199"/>
                  <a:pt x="0" y="510308"/>
                </a:cubicBezTo>
                <a:lnTo>
                  <a:pt x="0" y="22214"/>
                </a:lnTo>
                <a:cubicBezTo>
                  <a:pt x="0" y="16323"/>
                  <a:pt x="2340" y="10672"/>
                  <a:pt x="6506" y="6506"/>
                </a:cubicBezTo>
                <a:cubicBezTo>
                  <a:pt x="10672" y="2340"/>
                  <a:pt x="16323" y="0"/>
                  <a:pt x="22214" y="0"/>
                </a:cubicBezTo>
                <a:close/>
              </a:path>
            </a:pathLst>
          </a:custGeom>
          <a:solidFill>
            <a:srgbClr val="6EC8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8"/>
          <p:cNvCxnSpPr/>
          <p:nvPr/>
        </p:nvCxnSpPr>
        <p:spPr>
          <a:xfrm>
            <a:off x="9652184" y="5142354"/>
            <a:ext cx="871448" cy="1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8"/>
          <p:cNvCxnSpPr/>
          <p:nvPr/>
        </p:nvCxnSpPr>
        <p:spPr>
          <a:xfrm rot="-5400000">
            <a:off x="7207187" y="4004447"/>
            <a:ext cx="775496" cy="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0" name="Google Shape;290;p8"/>
          <p:cNvSpPr/>
          <p:nvPr/>
        </p:nvSpPr>
        <p:spPr>
          <a:xfrm>
            <a:off x="6248400" y="860158"/>
            <a:ext cx="2659676" cy="895485"/>
          </a:xfrm>
          <a:custGeom>
            <a:rect b="b" l="l" r="r" t="t"/>
            <a:pathLst>
              <a:path extrusionOk="0" h="437362" w="936479">
                <a:moveTo>
                  <a:pt x="20188" y="0"/>
                </a:moveTo>
                <a:lnTo>
                  <a:pt x="916290" y="0"/>
                </a:lnTo>
                <a:cubicBezTo>
                  <a:pt x="927440" y="0"/>
                  <a:pt x="936479" y="9039"/>
                  <a:pt x="936479" y="20188"/>
                </a:cubicBezTo>
                <a:lnTo>
                  <a:pt x="936479" y="417174"/>
                </a:lnTo>
                <a:cubicBezTo>
                  <a:pt x="936479" y="422528"/>
                  <a:pt x="934352" y="427663"/>
                  <a:pt x="930566" y="431449"/>
                </a:cubicBezTo>
                <a:cubicBezTo>
                  <a:pt x="926780" y="435235"/>
                  <a:pt x="921645" y="437362"/>
                  <a:pt x="916290" y="437362"/>
                </a:cubicBezTo>
                <a:lnTo>
                  <a:pt x="20188" y="437362"/>
                </a:lnTo>
                <a:cubicBezTo>
                  <a:pt x="14834" y="437362"/>
                  <a:pt x="9699" y="435235"/>
                  <a:pt x="5913" y="431449"/>
                </a:cubicBezTo>
                <a:cubicBezTo>
                  <a:pt x="2127" y="427663"/>
                  <a:pt x="0" y="422528"/>
                  <a:pt x="0" y="417174"/>
                </a:cubicBezTo>
                <a:lnTo>
                  <a:pt x="0" y="20188"/>
                </a:lnTo>
                <a:cubicBezTo>
                  <a:pt x="0" y="14834"/>
                  <a:pt x="2127" y="9699"/>
                  <a:pt x="5913" y="5913"/>
                </a:cubicBezTo>
                <a:cubicBezTo>
                  <a:pt x="9699" y="2127"/>
                  <a:pt x="14834" y="0"/>
                  <a:pt x="20188" y="0"/>
                </a:cubicBezTo>
                <a:close/>
              </a:path>
            </a:pathLst>
          </a:custGeom>
          <a:solidFill>
            <a:srgbClr val="CFFF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10693858" y="2565164"/>
            <a:ext cx="2793750" cy="895485"/>
          </a:xfrm>
          <a:custGeom>
            <a:rect b="b" l="l" r="r" t="t"/>
            <a:pathLst>
              <a:path extrusionOk="0" h="437362" w="1109790">
                <a:moveTo>
                  <a:pt x="17036" y="0"/>
                </a:moveTo>
                <a:lnTo>
                  <a:pt x="1092754" y="0"/>
                </a:lnTo>
                <a:cubicBezTo>
                  <a:pt x="1097272" y="0"/>
                  <a:pt x="1101605" y="1795"/>
                  <a:pt x="1104800" y="4990"/>
                </a:cubicBezTo>
                <a:cubicBezTo>
                  <a:pt x="1107995" y="8184"/>
                  <a:pt x="1109790" y="12518"/>
                  <a:pt x="1109790" y="17036"/>
                </a:cubicBezTo>
                <a:lnTo>
                  <a:pt x="1109790" y="420326"/>
                </a:lnTo>
                <a:cubicBezTo>
                  <a:pt x="1109790" y="424845"/>
                  <a:pt x="1107995" y="429178"/>
                  <a:pt x="1104800" y="432372"/>
                </a:cubicBezTo>
                <a:cubicBezTo>
                  <a:pt x="1101605" y="435567"/>
                  <a:pt x="1097272" y="437362"/>
                  <a:pt x="1092754" y="437362"/>
                </a:cubicBezTo>
                <a:lnTo>
                  <a:pt x="17036" y="437362"/>
                </a:lnTo>
                <a:cubicBezTo>
                  <a:pt x="12518" y="437362"/>
                  <a:pt x="8184" y="435567"/>
                  <a:pt x="4990" y="432372"/>
                </a:cubicBezTo>
                <a:cubicBezTo>
                  <a:pt x="1795" y="429178"/>
                  <a:pt x="0" y="424845"/>
                  <a:pt x="0" y="420326"/>
                </a:cubicBezTo>
                <a:lnTo>
                  <a:pt x="0" y="17036"/>
                </a:lnTo>
                <a:cubicBezTo>
                  <a:pt x="0" y="12518"/>
                  <a:pt x="1795" y="8184"/>
                  <a:pt x="4990" y="4990"/>
                </a:cubicBezTo>
                <a:cubicBezTo>
                  <a:pt x="8184" y="1795"/>
                  <a:pt x="12518" y="0"/>
                  <a:pt x="17036" y="0"/>
                </a:cubicBezTo>
                <a:close/>
              </a:path>
            </a:pathLst>
          </a:custGeom>
          <a:solidFill>
            <a:srgbClr val="CFFF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8"/>
          <p:cNvCxnSpPr/>
          <p:nvPr/>
        </p:nvCxnSpPr>
        <p:spPr>
          <a:xfrm>
            <a:off x="8553642" y="3034463"/>
            <a:ext cx="2122072" cy="7953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3" name="Google Shape;293;p8"/>
          <p:cNvSpPr/>
          <p:nvPr/>
        </p:nvSpPr>
        <p:spPr>
          <a:xfrm>
            <a:off x="10278375" y="6683350"/>
            <a:ext cx="3776060" cy="1014680"/>
          </a:xfrm>
          <a:custGeom>
            <a:rect b="b" l="l" r="r" t="t"/>
            <a:pathLst>
              <a:path extrusionOk="0" h="437362" w="1109790">
                <a:moveTo>
                  <a:pt x="17036" y="0"/>
                </a:moveTo>
                <a:lnTo>
                  <a:pt x="1092754" y="0"/>
                </a:lnTo>
                <a:cubicBezTo>
                  <a:pt x="1097272" y="0"/>
                  <a:pt x="1101605" y="1795"/>
                  <a:pt x="1104800" y="4990"/>
                </a:cubicBezTo>
                <a:cubicBezTo>
                  <a:pt x="1107995" y="8184"/>
                  <a:pt x="1109790" y="12518"/>
                  <a:pt x="1109790" y="17036"/>
                </a:cubicBezTo>
                <a:lnTo>
                  <a:pt x="1109790" y="420326"/>
                </a:lnTo>
                <a:cubicBezTo>
                  <a:pt x="1109790" y="424845"/>
                  <a:pt x="1107995" y="429178"/>
                  <a:pt x="1104800" y="432372"/>
                </a:cubicBezTo>
                <a:cubicBezTo>
                  <a:pt x="1101605" y="435567"/>
                  <a:pt x="1097272" y="437362"/>
                  <a:pt x="1092754" y="437362"/>
                </a:cubicBezTo>
                <a:lnTo>
                  <a:pt x="17036" y="437362"/>
                </a:lnTo>
                <a:cubicBezTo>
                  <a:pt x="12518" y="437362"/>
                  <a:pt x="8184" y="435567"/>
                  <a:pt x="4990" y="432372"/>
                </a:cubicBezTo>
                <a:cubicBezTo>
                  <a:pt x="1795" y="429178"/>
                  <a:pt x="0" y="424845"/>
                  <a:pt x="0" y="420326"/>
                </a:cubicBezTo>
                <a:lnTo>
                  <a:pt x="0" y="17036"/>
                </a:lnTo>
                <a:cubicBezTo>
                  <a:pt x="0" y="12518"/>
                  <a:pt x="1795" y="8184"/>
                  <a:pt x="4990" y="4990"/>
                </a:cubicBezTo>
                <a:cubicBezTo>
                  <a:pt x="8184" y="1795"/>
                  <a:pt x="12518" y="0"/>
                  <a:pt x="17036" y="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>
            <a:off x="1028705" y="6808816"/>
            <a:ext cx="4145066" cy="895499"/>
          </a:xfrm>
          <a:custGeom>
            <a:rect b="b" l="l" r="r" t="t"/>
            <a:pathLst>
              <a:path extrusionOk="0" h="437362" w="1109790">
                <a:moveTo>
                  <a:pt x="17036" y="0"/>
                </a:moveTo>
                <a:lnTo>
                  <a:pt x="1092754" y="0"/>
                </a:lnTo>
                <a:cubicBezTo>
                  <a:pt x="1097272" y="0"/>
                  <a:pt x="1101605" y="1795"/>
                  <a:pt x="1104800" y="4990"/>
                </a:cubicBezTo>
                <a:cubicBezTo>
                  <a:pt x="1107995" y="8184"/>
                  <a:pt x="1109790" y="12518"/>
                  <a:pt x="1109790" y="17036"/>
                </a:cubicBezTo>
                <a:lnTo>
                  <a:pt x="1109790" y="420326"/>
                </a:lnTo>
                <a:cubicBezTo>
                  <a:pt x="1109790" y="424845"/>
                  <a:pt x="1107995" y="429178"/>
                  <a:pt x="1104800" y="432372"/>
                </a:cubicBezTo>
                <a:cubicBezTo>
                  <a:pt x="1101605" y="435567"/>
                  <a:pt x="1097272" y="437362"/>
                  <a:pt x="1092754" y="437362"/>
                </a:cubicBezTo>
                <a:lnTo>
                  <a:pt x="17036" y="437362"/>
                </a:lnTo>
                <a:cubicBezTo>
                  <a:pt x="12518" y="437362"/>
                  <a:pt x="8184" y="435567"/>
                  <a:pt x="4990" y="432372"/>
                </a:cubicBezTo>
                <a:cubicBezTo>
                  <a:pt x="1795" y="429178"/>
                  <a:pt x="0" y="424845"/>
                  <a:pt x="0" y="420326"/>
                </a:cubicBezTo>
                <a:lnTo>
                  <a:pt x="0" y="17036"/>
                </a:lnTo>
                <a:cubicBezTo>
                  <a:pt x="0" y="12518"/>
                  <a:pt x="1795" y="8184"/>
                  <a:pt x="4990" y="4990"/>
                </a:cubicBezTo>
                <a:cubicBezTo>
                  <a:pt x="8184" y="1795"/>
                  <a:pt x="12518" y="0"/>
                  <a:pt x="17036" y="0"/>
                </a:cubicBezTo>
                <a:close/>
              </a:path>
            </a:pathLst>
          </a:custGeom>
          <a:solidFill>
            <a:srgbClr val="FDE9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8"/>
          <p:cNvCxnSpPr/>
          <p:nvPr/>
        </p:nvCxnSpPr>
        <p:spPr>
          <a:xfrm flipH="1">
            <a:off x="5203910" y="7251956"/>
            <a:ext cx="1398300" cy="2130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" name="Google Shape;296;p8"/>
          <p:cNvSpPr/>
          <p:nvPr/>
        </p:nvSpPr>
        <p:spPr>
          <a:xfrm>
            <a:off x="5995792" y="8590623"/>
            <a:ext cx="4387671" cy="895499"/>
          </a:xfrm>
          <a:custGeom>
            <a:rect b="b" l="l" r="r" t="t"/>
            <a:pathLst>
              <a:path extrusionOk="0" h="437362" w="969651">
                <a:moveTo>
                  <a:pt x="19498" y="0"/>
                </a:moveTo>
                <a:lnTo>
                  <a:pt x="950153" y="0"/>
                </a:lnTo>
                <a:cubicBezTo>
                  <a:pt x="955324" y="0"/>
                  <a:pt x="960283" y="2054"/>
                  <a:pt x="963940" y="5711"/>
                </a:cubicBezTo>
                <a:cubicBezTo>
                  <a:pt x="967596" y="9367"/>
                  <a:pt x="969651" y="14327"/>
                  <a:pt x="969651" y="19498"/>
                </a:cubicBezTo>
                <a:lnTo>
                  <a:pt x="969651" y="417864"/>
                </a:lnTo>
                <a:cubicBezTo>
                  <a:pt x="969651" y="423035"/>
                  <a:pt x="967596" y="427995"/>
                  <a:pt x="963940" y="431651"/>
                </a:cubicBezTo>
                <a:cubicBezTo>
                  <a:pt x="960283" y="435308"/>
                  <a:pt x="955324" y="437362"/>
                  <a:pt x="950153" y="437362"/>
                </a:cubicBezTo>
                <a:lnTo>
                  <a:pt x="19498" y="437362"/>
                </a:lnTo>
                <a:cubicBezTo>
                  <a:pt x="14327" y="437362"/>
                  <a:pt x="9367" y="435308"/>
                  <a:pt x="5711" y="431651"/>
                </a:cubicBezTo>
                <a:cubicBezTo>
                  <a:pt x="2054" y="427995"/>
                  <a:pt x="0" y="423035"/>
                  <a:pt x="0" y="417864"/>
                </a:cubicBezTo>
                <a:lnTo>
                  <a:pt x="0" y="19498"/>
                </a:lnTo>
                <a:cubicBezTo>
                  <a:pt x="0" y="14327"/>
                  <a:pt x="2054" y="9367"/>
                  <a:pt x="5711" y="5711"/>
                </a:cubicBezTo>
                <a:cubicBezTo>
                  <a:pt x="9367" y="2054"/>
                  <a:pt x="14327" y="0"/>
                  <a:pt x="19498" y="0"/>
                </a:cubicBezTo>
                <a:close/>
              </a:path>
            </a:pathLst>
          </a:custGeom>
          <a:solidFill>
            <a:srgbClr val="FDE9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8"/>
          <p:cNvCxnSpPr/>
          <p:nvPr/>
        </p:nvCxnSpPr>
        <p:spPr>
          <a:xfrm rot="-5400000">
            <a:off x="7207187" y="2138629"/>
            <a:ext cx="775496" cy="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8" name="Google Shape;298;p8"/>
          <p:cNvCxnSpPr/>
          <p:nvPr/>
        </p:nvCxnSpPr>
        <p:spPr>
          <a:xfrm rot="5400000">
            <a:off x="7376385" y="8204042"/>
            <a:ext cx="814200" cy="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8"/>
          <p:cNvCxnSpPr/>
          <p:nvPr/>
        </p:nvCxnSpPr>
        <p:spPr>
          <a:xfrm>
            <a:off x="12090733" y="5692278"/>
            <a:ext cx="0" cy="101430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8"/>
          <p:cNvSpPr txBox="1"/>
          <p:nvPr/>
        </p:nvSpPr>
        <p:spPr>
          <a:xfrm>
            <a:off x="1028700" y="1000125"/>
            <a:ext cx="21014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to Agenda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732" y="846286"/>
            <a:ext cx="854124" cy="64913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8"/>
          <p:cNvSpPr txBox="1"/>
          <p:nvPr/>
        </p:nvSpPr>
        <p:spPr>
          <a:xfrm>
            <a:off x="1987597" y="842037"/>
            <a:ext cx="40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8"/>
          <p:cNvSpPr txBox="1"/>
          <p:nvPr/>
        </p:nvSpPr>
        <p:spPr>
          <a:xfrm>
            <a:off x="5786545" y="4812677"/>
            <a:ext cx="377547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(EXNLP-CDSS)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8"/>
          <p:cNvSpPr txBox="1"/>
          <p:nvPr/>
        </p:nvSpPr>
        <p:spPr>
          <a:xfrm>
            <a:off x="6928305" y="7052748"/>
            <a:ext cx="180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Physicians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10675714" y="4896351"/>
            <a:ext cx="3277729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 care system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6988224" y="2867149"/>
            <a:ext cx="18069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8"/>
          <p:cNvSpPr/>
          <p:nvPr/>
        </p:nvSpPr>
        <p:spPr>
          <a:xfrm>
            <a:off x="6307684" y="903988"/>
            <a:ext cx="2600392" cy="8309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 Service Availability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8"/>
          <p:cNvSpPr/>
          <p:nvPr/>
        </p:nvSpPr>
        <p:spPr>
          <a:xfrm>
            <a:off x="10775775" y="2740174"/>
            <a:ext cx="2711833" cy="50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Cost-effectiveness</a:t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8"/>
          <p:cNvSpPr/>
          <p:nvPr/>
        </p:nvSpPr>
        <p:spPr>
          <a:xfrm>
            <a:off x="10383476" y="6942100"/>
            <a:ext cx="36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Effective time distribution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8"/>
          <p:cNvSpPr/>
          <p:nvPr/>
        </p:nvSpPr>
        <p:spPr>
          <a:xfrm>
            <a:off x="1091510" y="6997106"/>
            <a:ext cx="40206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4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Preventing diagnostic errors</a:t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8"/>
          <p:cNvSpPr/>
          <p:nvPr/>
        </p:nvSpPr>
        <p:spPr>
          <a:xfrm>
            <a:off x="14562990" y="4593063"/>
            <a:ext cx="3039210" cy="1099215"/>
          </a:xfrm>
          <a:custGeom>
            <a:rect b="b" l="l" r="r" t="t"/>
            <a:pathLst>
              <a:path extrusionOk="0" h="437362" w="1109790">
                <a:moveTo>
                  <a:pt x="17036" y="0"/>
                </a:moveTo>
                <a:lnTo>
                  <a:pt x="1092754" y="0"/>
                </a:lnTo>
                <a:cubicBezTo>
                  <a:pt x="1097272" y="0"/>
                  <a:pt x="1101605" y="1795"/>
                  <a:pt x="1104800" y="4990"/>
                </a:cubicBezTo>
                <a:cubicBezTo>
                  <a:pt x="1107995" y="8184"/>
                  <a:pt x="1109790" y="12518"/>
                  <a:pt x="1109790" y="17036"/>
                </a:cubicBezTo>
                <a:lnTo>
                  <a:pt x="1109790" y="420326"/>
                </a:lnTo>
                <a:cubicBezTo>
                  <a:pt x="1109790" y="424845"/>
                  <a:pt x="1107995" y="429178"/>
                  <a:pt x="1104800" y="432372"/>
                </a:cubicBezTo>
                <a:cubicBezTo>
                  <a:pt x="1101605" y="435567"/>
                  <a:pt x="1097272" y="437362"/>
                  <a:pt x="1092754" y="437362"/>
                </a:cubicBezTo>
                <a:lnTo>
                  <a:pt x="17036" y="437362"/>
                </a:lnTo>
                <a:cubicBezTo>
                  <a:pt x="12518" y="437362"/>
                  <a:pt x="8184" y="435567"/>
                  <a:pt x="4990" y="432372"/>
                </a:cubicBezTo>
                <a:cubicBezTo>
                  <a:pt x="1795" y="429178"/>
                  <a:pt x="0" y="424845"/>
                  <a:pt x="0" y="420326"/>
                </a:cubicBezTo>
                <a:lnTo>
                  <a:pt x="0" y="17036"/>
                </a:lnTo>
                <a:cubicBezTo>
                  <a:pt x="0" y="12518"/>
                  <a:pt x="1795" y="8184"/>
                  <a:pt x="4990" y="4990"/>
                </a:cubicBezTo>
                <a:cubicBezTo>
                  <a:pt x="8184" y="1795"/>
                  <a:pt x="12518" y="0"/>
                  <a:pt x="17036" y="0"/>
                </a:cubicBezTo>
                <a:close/>
              </a:path>
            </a:pathLst>
          </a:custGeom>
          <a:solidFill>
            <a:srgbClr val="ED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8"/>
          <p:cNvSpPr/>
          <p:nvPr/>
        </p:nvSpPr>
        <p:spPr>
          <a:xfrm>
            <a:off x="14675598" y="4925782"/>
            <a:ext cx="27879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Prioritizing patients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3" name="Google Shape;313;p8"/>
          <p:cNvCxnSpPr/>
          <p:nvPr/>
        </p:nvCxnSpPr>
        <p:spPr>
          <a:xfrm>
            <a:off x="13843332" y="5142354"/>
            <a:ext cx="742097" cy="14261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4" name="Google Shape;314;p8"/>
          <p:cNvSpPr/>
          <p:nvPr/>
        </p:nvSpPr>
        <p:spPr>
          <a:xfrm>
            <a:off x="6033397" y="8812689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Supporting differential diagnoses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8"/>
          <p:cNvCxnSpPr/>
          <p:nvPr/>
        </p:nvCxnSpPr>
        <p:spPr>
          <a:xfrm rot="10800000">
            <a:off x="12090733" y="3460648"/>
            <a:ext cx="0" cy="1159457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6" name="Google Shape;316;p8"/>
          <p:cNvSpPr txBox="1"/>
          <p:nvPr/>
        </p:nvSpPr>
        <p:spPr>
          <a:xfrm>
            <a:off x="14954050" y="6988288"/>
            <a:ext cx="284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 efficiency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8"/>
          <p:cNvCxnSpPr/>
          <p:nvPr/>
        </p:nvCxnSpPr>
        <p:spPr>
          <a:xfrm flipH="1" rot="10800000">
            <a:off x="9061400" y="7253125"/>
            <a:ext cx="1205400" cy="2010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8" name="Google Shape;318;p8"/>
          <p:cNvCxnSpPr/>
          <p:nvPr/>
        </p:nvCxnSpPr>
        <p:spPr>
          <a:xfrm>
            <a:off x="13843250" y="5685975"/>
            <a:ext cx="944400" cy="100470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9" name="Google Shape;319;p8"/>
          <p:cNvCxnSpPr/>
          <p:nvPr/>
        </p:nvCxnSpPr>
        <p:spPr>
          <a:xfrm flipH="1">
            <a:off x="5485175" y="7795625"/>
            <a:ext cx="1185300" cy="84390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0" name="Google Shape;320;p8"/>
          <p:cNvSpPr/>
          <p:nvPr/>
        </p:nvSpPr>
        <p:spPr>
          <a:xfrm>
            <a:off x="832275" y="8595800"/>
            <a:ext cx="4677765" cy="895499"/>
          </a:xfrm>
          <a:custGeom>
            <a:rect b="b" l="l" r="r" t="t"/>
            <a:pathLst>
              <a:path extrusionOk="0" h="437362" w="1109790">
                <a:moveTo>
                  <a:pt x="17036" y="0"/>
                </a:moveTo>
                <a:lnTo>
                  <a:pt x="1092754" y="0"/>
                </a:lnTo>
                <a:cubicBezTo>
                  <a:pt x="1097272" y="0"/>
                  <a:pt x="1101605" y="1795"/>
                  <a:pt x="1104800" y="4990"/>
                </a:cubicBezTo>
                <a:cubicBezTo>
                  <a:pt x="1107995" y="8184"/>
                  <a:pt x="1109790" y="12518"/>
                  <a:pt x="1109790" y="17036"/>
                </a:cubicBezTo>
                <a:lnTo>
                  <a:pt x="1109790" y="420326"/>
                </a:lnTo>
                <a:cubicBezTo>
                  <a:pt x="1109790" y="424845"/>
                  <a:pt x="1107995" y="429178"/>
                  <a:pt x="1104800" y="432372"/>
                </a:cubicBezTo>
                <a:cubicBezTo>
                  <a:pt x="1101605" y="435567"/>
                  <a:pt x="1097272" y="437362"/>
                  <a:pt x="1092754" y="437362"/>
                </a:cubicBezTo>
                <a:lnTo>
                  <a:pt x="17036" y="437362"/>
                </a:lnTo>
                <a:cubicBezTo>
                  <a:pt x="12518" y="437362"/>
                  <a:pt x="8184" y="435567"/>
                  <a:pt x="4990" y="432372"/>
                </a:cubicBezTo>
                <a:cubicBezTo>
                  <a:pt x="1795" y="429178"/>
                  <a:pt x="0" y="424845"/>
                  <a:pt x="0" y="420326"/>
                </a:cubicBezTo>
                <a:lnTo>
                  <a:pt x="0" y="17036"/>
                </a:lnTo>
                <a:cubicBezTo>
                  <a:pt x="0" y="12518"/>
                  <a:pt x="1795" y="8184"/>
                  <a:pt x="4990" y="4990"/>
                </a:cubicBezTo>
                <a:cubicBezTo>
                  <a:pt x="8184" y="1795"/>
                  <a:pt x="12518" y="0"/>
                  <a:pt x="17036" y="0"/>
                </a:cubicBezTo>
                <a:close/>
              </a:path>
            </a:pathLst>
          </a:custGeom>
          <a:solidFill>
            <a:srgbClr val="FDE9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8"/>
          <p:cNvSpPr/>
          <p:nvPr/>
        </p:nvSpPr>
        <p:spPr>
          <a:xfrm>
            <a:off x="948325" y="8808500"/>
            <a:ext cx="46773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Having an accurate explanation</a:t>
            </a:r>
            <a:endParaRPr b="0" i="0" sz="24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8"/>
          <p:cNvCxnSpPr/>
          <p:nvPr/>
        </p:nvCxnSpPr>
        <p:spPr>
          <a:xfrm flipH="1">
            <a:off x="7674300" y="5901525"/>
            <a:ext cx="4500" cy="837900"/>
          </a:xfrm>
          <a:prstGeom prst="straightConnector1">
            <a:avLst/>
          </a:prstGeom>
          <a:noFill/>
          <a:ln cap="rnd" cmpd="sng" w="9525">
            <a:solidFill>
              <a:srgbClr val="2C2C2C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9"/>
          <p:cNvPicPr preferRelativeResize="0"/>
          <p:nvPr/>
        </p:nvPicPr>
        <p:blipFill rotWithShape="1">
          <a:blip r:embed="rId3">
            <a:alphaModFix/>
          </a:blip>
          <a:srcRect b="73559" l="0" r="0" t="0"/>
          <a:stretch/>
        </p:blipFill>
        <p:spPr>
          <a:xfrm>
            <a:off x="0" y="3"/>
            <a:ext cx="18288000" cy="190136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9"/>
          <p:cNvSpPr txBox="1"/>
          <p:nvPr/>
        </p:nvSpPr>
        <p:spPr>
          <a:xfrm>
            <a:off x="15253747" y="490835"/>
            <a:ext cx="261829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0" i="0" lang="en-US" sz="6999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endParaRPr b="0" i="0" sz="6999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408" y="741498"/>
            <a:ext cx="817058" cy="50657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9"/>
          <p:cNvSpPr txBox="1"/>
          <p:nvPr/>
        </p:nvSpPr>
        <p:spPr>
          <a:xfrm>
            <a:off x="2514600" y="721667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Analysis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1" name="Google Shape;331;p9"/>
          <p:cNvGraphicFramePr/>
          <p:nvPr/>
        </p:nvGraphicFramePr>
        <p:xfrm>
          <a:off x="1584841" y="21230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{ED97390D-31A0-43F0-A5BB-49EB40728F70}</a:tableStyleId>
              </a:tblPr>
              <a:tblGrid>
                <a:gridCol w="7413350"/>
                <a:gridCol w="7414675"/>
              </a:tblGrid>
              <a:tr h="38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</a:tr>
              <a:tr h="387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https://lh3.googleusercontent.com/wxMmyzMqc3DMyH7JIqkPZRHT6sa2bPwx85YqcnDs0gu-ewh8B90-bh0eRN72oBwBg24PBDaGwnWa3dghXydYqqbU-Z9rMXvmhC1tztjEx96b3vEtdz8k1D-St20OPV70HKA-PWWfV351YASgmDFO39b-lObO6mQMNrPAdHV4P6x0u3cVIGZ53yuZOPY714nlbhYh6g" id="332" name="Google Shape;332;p9"/>
          <p:cNvPicPr preferRelativeResize="0"/>
          <p:nvPr/>
        </p:nvPicPr>
        <p:blipFill rotWithShape="1">
          <a:blip r:embed="rId5">
            <a:alphaModFix/>
          </a:blip>
          <a:srcRect b="4875" l="0" r="0" t="0"/>
          <a:stretch/>
        </p:blipFill>
        <p:spPr>
          <a:xfrm>
            <a:off x="1842489" y="2168272"/>
            <a:ext cx="6933718" cy="3757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0NOyuUZQbj84F1jiAuid6HTOBz8YRf8T_O3pHYCnRq1fMFgl8-zFBzObhMrdka4BRbV61JMw6JDGNgCe6Eie1GIDF0w9WImUzdCij4JR9xzfNXWhwnbXSBg9lyUl3NMTtHRB9_HaJdfXXrMbAPLUkqw__HKmR-Snbpzd2BYPrrnhVNs9SmceWqSQSWO-a3-HCE-Hgg" id="333" name="Google Shape;333;p9"/>
          <p:cNvPicPr preferRelativeResize="0"/>
          <p:nvPr/>
        </p:nvPicPr>
        <p:blipFill rotWithShape="1">
          <a:blip r:embed="rId6">
            <a:alphaModFix/>
          </a:blip>
          <a:srcRect b="5875" l="0" r="0" t="0"/>
          <a:stretch/>
        </p:blipFill>
        <p:spPr>
          <a:xfrm>
            <a:off x="9141353" y="2204029"/>
            <a:ext cx="6865256" cy="3757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fwBTsttJ5CXGiOgzuUPInfz3kAR7BujXoyynWJa9qrZecDp7pNnhtpOcWoqfCc-XvlzbXXTwo2zKxOPnBWl-VzHt1QWH6VbWGahp7ojuK7AJnh3N72AljpI-NwkNCbp3i3jUIPYG7dERqwimdbHBsjA8XWiNH_gImFEabVzxxhHa-g0RPuUzHNe-29HJKGHen3HktQ" id="334" name="Google Shape;334;p9"/>
          <p:cNvPicPr preferRelativeResize="0"/>
          <p:nvPr/>
        </p:nvPicPr>
        <p:blipFill rotWithShape="1">
          <a:blip r:embed="rId7">
            <a:alphaModFix/>
          </a:blip>
          <a:srcRect b="6278" l="0" r="0" t="0"/>
          <a:stretch/>
        </p:blipFill>
        <p:spPr>
          <a:xfrm>
            <a:off x="1717058" y="6108380"/>
            <a:ext cx="7184579" cy="37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9"/>
          <p:cNvSpPr txBox="1"/>
          <p:nvPr/>
        </p:nvSpPr>
        <p:spPr>
          <a:xfrm>
            <a:off x="1584841" y="9398517"/>
            <a:ext cx="408529" cy="430887"/>
          </a:xfrm>
          <a:prstGeom prst="rect">
            <a:avLst/>
          </a:prstGeom>
          <a:gradFill>
            <a:gsLst>
              <a:gs pos="0">
                <a:srgbClr val="7D838B"/>
              </a:gs>
              <a:gs pos="50000">
                <a:srgbClr val="B4BECA"/>
              </a:gs>
              <a:gs pos="100000">
                <a:srgbClr val="D8E4F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A9tZVxXzmDJmPdTQCPFIwC0kuH7pLyhG_ylnfO8EUfrGPLw9zydfdFqWZUDNlAj9XhHvsbPVyLMLXrM8o1lAMS6E2pRwvD-NYK6AMOE5iMDpkjxXk1YWrXnQKrMYfYlQ6oQk5abPXih9Z8i3fIOThmdwm0DORAcPQ7cWUTAg4w9F5ZnHs7t5aaI_65lZXPxUUIAfbg" id="336" name="Google Shape;336;p9"/>
          <p:cNvPicPr preferRelativeResize="0"/>
          <p:nvPr/>
        </p:nvPicPr>
        <p:blipFill rotWithShape="1">
          <a:blip r:embed="rId8">
            <a:alphaModFix/>
          </a:blip>
          <a:srcRect b="5457" l="0" r="0" t="0"/>
          <a:stretch/>
        </p:blipFill>
        <p:spPr>
          <a:xfrm>
            <a:off x="9170382" y="6074562"/>
            <a:ext cx="7242484" cy="3767956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9"/>
          <p:cNvSpPr txBox="1"/>
          <p:nvPr/>
        </p:nvSpPr>
        <p:spPr>
          <a:xfrm>
            <a:off x="1607109" y="5573751"/>
            <a:ext cx="408529" cy="430887"/>
          </a:xfrm>
          <a:prstGeom prst="rect">
            <a:avLst/>
          </a:prstGeom>
          <a:gradFill>
            <a:gsLst>
              <a:gs pos="0">
                <a:srgbClr val="7D838B"/>
              </a:gs>
              <a:gs pos="50000">
                <a:srgbClr val="B4BECA"/>
              </a:gs>
              <a:gs pos="100000">
                <a:srgbClr val="D8E4F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9"/>
          <p:cNvSpPr txBox="1"/>
          <p:nvPr/>
        </p:nvSpPr>
        <p:spPr>
          <a:xfrm>
            <a:off x="9011587" y="5562831"/>
            <a:ext cx="408529" cy="430887"/>
          </a:xfrm>
          <a:prstGeom prst="rect">
            <a:avLst/>
          </a:prstGeom>
          <a:gradFill>
            <a:gsLst>
              <a:gs pos="0">
                <a:srgbClr val="7D838B"/>
              </a:gs>
              <a:gs pos="50000">
                <a:srgbClr val="B4BECA"/>
              </a:gs>
              <a:gs pos="100000">
                <a:srgbClr val="D8E4F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9"/>
          <p:cNvSpPr txBox="1"/>
          <p:nvPr/>
        </p:nvSpPr>
        <p:spPr>
          <a:xfrm>
            <a:off x="9011587" y="9411630"/>
            <a:ext cx="408529" cy="430887"/>
          </a:xfrm>
          <a:prstGeom prst="rect">
            <a:avLst/>
          </a:prstGeom>
          <a:gradFill>
            <a:gsLst>
              <a:gs pos="0">
                <a:srgbClr val="7D838B"/>
              </a:gs>
              <a:gs pos="50000">
                <a:srgbClr val="B4BECA"/>
              </a:gs>
              <a:gs pos="100000">
                <a:srgbClr val="D8E4F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10"/>
          <p:cNvPicPr preferRelativeResize="0"/>
          <p:nvPr/>
        </p:nvPicPr>
        <p:blipFill rotWithShape="1">
          <a:blip r:embed="rId3">
            <a:alphaModFix/>
          </a:blip>
          <a:srcRect b="73559" l="0" r="0" t="0"/>
          <a:stretch/>
        </p:blipFill>
        <p:spPr>
          <a:xfrm>
            <a:off x="0" y="2"/>
            <a:ext cx="18288000" cy="272244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0"/>
          <p:cNvSpPr txBox="1"/>
          <p:nvPr/>
        </p:nvSpPr>
        <p:spPr>
          <a:xfrm>
            <a:off x="15253747" y="696566"/>
            <a:ext cx="2618295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0" i="0" lang="en-US" sz="6999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Trend</a:t>
            </a:r>
            <a:endParaRPr b="0" i="0" sz="6999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0408" y="972331"/>
            <a:ext cx="817058" cy="506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0"/>
          <p:cNvSpPr txBox="1"/>
          <p:nvPr/>
        </p:nvSpPr>
        <p:spPr>
          <a:xfrm>
            <a:off x="2514600" y="952500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Analysis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10477497" y="9002180"/>
            <a:ext cx="636971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most subject areas in this field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6.googleusercontent.com/afx4NzoG5Uk3h26BACiVgCCFsLhkjM6dBA-k1S1BjSmd4vu93z1Dh8quRzEOQ5kZ9r8yO_K1fOZxt1PrnqPziRxYmwqzSsf3ClmR7aGS0UE11NRIe2rQ7POhdD2q3yGjr-aXSsIMQmwt2hX60ySUEBO82sbwRLUv8FR773Ux8qyt6lccnwjOHdqP-v6I2LBhxd61dw" id="349" name="Google Shape;349;p10"/>
          <p:cNvPicPr preferRelativeResize="0"/>
          <p:nvPr/>
        </p:nvPicPr>
        <p:blipFill rotWithShape="1">
          <a:blip r:embed="rId5">
            <a:alphaModFix/>
          </a:blip>
          <a:srcRect b="4969" l="0" r="0" t="0"/>
          <a:stretch/>
        </p:blipFill>
        <p:spPr>
          <a:xfrm>
            <a:off x="159258" y="2763188"/>
            <a:ext cx="10973313" cy="6859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10"/>
          <p:cNvGrpSpPr/>
          <p:nvPr/>
        </p:nvGrpSpPr>
        <p:grpSpPr>
          <a:xfrm>
            <a:off x="11240013" y="3905263"/>
            <a:ext cx="5052235" cy="4841446"/>
            <a:chOff x="11103430" y="4254340"/>
            <a:chExt cx="5052235" cy="4841446"/>
          </a:xfrm>
        </p:grpSpPr>
        <p:grpSp>
          <p:nvGrpSpPr>
            <p:cNvPr id="351" name="Google Shape;351;p10"/>
            <p:cNvGrpSpPr/>
            <p:nvPr/>
          </p:nvGrpSpPr>
          <p:grpSpPr>
            <a:xfrm>
              <a:off x="11103430" y="4254340"/>
              <a:ext cx="5052235" cy="4198630"/>
              <a:chOff x="12773172" y="3330115"/>
              <a:chExt cx="3887459" cy="4198630"/>
            </a:xfrm>
          </p:grpSpPr>
          <p:grpSp>
            <p:nvGrpSpPr>
              <p:cNvPr id="352" name="Google Shape;352;p10"/>
              <p:cNvGrpSpPr/>
              <p:nvPr/>
            </p:nvGrpSpPr>
            <p:grpSpPr>
              <a:xfrm>
                <a:off x="12773172" y="3330115"/>
                <a:ext cx="3887459" cy="4198630"/>
                <a:chOff x="1010821" y="-536356"/>
                <a:chExt cx="8061922" cy="8261768"/>
              </a:xfrm>
            </p:grpSpPr>
            <p:grpSp>
              <p:nvGrpSpPr>
                <p:cNvPr id="353" name="Google Shape;353;p10"/>
                <p:cNvGrpSpPr/>
                <p:nvPr/>
              </p:nvGrpSpPr>
              <p:grpSpPr>
                <a:xfrm>
                  <a:off x="1010821" y="173570"/>
                  <a:ext cx="8061922" cy="7551842"/>
                  <a:chOff x="0" y="-6350"/>
                  <a:chExt cx="10287000" cy="9636139"/>
                </a:xfrm>
              </p:grpSpPr>
              <p:sp>
                <p:nvSpPr>
                  <p:cNvPr id="354" name="Google Shape;354;p10"/>
                  <p:cNvSpPr/>
                  <p:nvPr/>
                </p:nvSpPr>
                <p:spPr>
                  <a:xfrm>
                    <a:off x="0" y="-6350"/>
                    <a:ext cx="10287000" cy="12700"/>
                  </a:xfrm>
                  <a:custGeom>
                    <a:rect b="b" l="l" r="r" t="t"/>
                    <a:pathLst>
                      <a:path extrusionOk="0" h="12700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12700"/>
                        </a:lnTo>
                        <a:lnTo>
                          <a:pt x="0" y="12700"/>
                        </a:lnTo>
                        <a:close/>
                      </a:path>
                    </a:pathLst>
                  </a:custGeom>
                  <a:solidFill>
                    <a:srgbClr val="2C2C2C"/>
                  </a:solidFill>
                  <a:ln>
                    <a:noFill/>
                  </a:ln>
                </p:spPr>
              </p:sp>
              <p:sp>
                <p:nvSpPr>
                  <p:cNvPr id="355" name="Google Shape;355;p10"/>
                  <p:cNvSpPr/>
                  <p:nvPr/>
                </p:nvSpPr>
                <p:spPr>
                  <a:xfrm>
                    <a:off x="0" y="3201463"/>
                    <a:ext cx="10287000" cy="12700"/>
                  </a:xfrm>
                  <a:custGeom>
                    <a:rect b="b" l="l" r="r" t="t"/>
                    <a:pathLst>
                      <a:path extrusionOk="0" h="12700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12700"/>
                        </a:lnTo>
                        <a:lnTo>
                          <a:pt x="0" y="12700"/>
                        </a:lnTo>
                        <a:close/>
                      </a:path>
                    </a:pathLst>
                  </a:custGeom>
                  <a:solidFill>
                    <a:srgbClr val="2C2C2C"/>
                  </a:solidFill>
                  <a:ln>
                    <a:noFill/>
                  </a:ln>
                </p:spPr>
              </p:sp>
              <p:sp>
                <p:nvSpPr>
                  <p:cNvPr id="356" name="Google Shape;356;p10"/>
                  <p:cNvSpPr/>
                  <p:nvPr/>
                </p:nvSpPr>
                <p:spPr>
                  <a:xfrm>
                    <a:off x="0" y="6409276"/>
                    <a:ext cx="10287000" cy="12700"/>
                  </a:xfrm>
                  <a:custGeom>
                    <a:rect b="b" l="l" r="r" t="t"/>
                    <a:pathLst>
                      <a:path extrusionOk="0" h="12700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12700"/>
                        </a:lnTo>
                        <a:lnTo>
                          <a:pt x="0" y="12700"/>
                        </a:lnTo>
                        <a:close/>
                      </a:path>
                    </a:pathLst>
                  </a:custGeom>
                  <a:solidFill>
                    <a:srgbClr val="2C2C2C"/>
                  </a:solidFill>
                  <a:ln>
                    <a:noFill/>
                  </a:ln>
                </p:spPr>
              </p:sp>
              <p:sp>
                <p:nvSpPr>
                  <p:cNvPr id="357" name="Google Shape;357;p10"/>
                  <p:cNvSpPr/>
                  <p:nvPr/>
                </p:nvSpPr>
                <p:spPr>
                  <a:xfrm>
                    <a:off x="0" y="9617089"/>
                    <a:ext cx="10287000" cy="12700"/>
                  </a:xfrm>
                  <a:custGeom>
                    <a:rect b="b" l="l" r="r" t="t"/>
                    <a:pathLst>
                      <a:path extrusionOk="0" h="12700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12700"/>
                        </a:lnTo>
                        <a:lnTo>
                          <a:pt x="0" y="12700"/>
                        </a:lnTo>
                        <a:close/>
                      </a:path>
                    </a:pathLst>
                  </a:custGeom>
                  <a:solidFill>
                    <a:srgbClr val="2C2C2C"/>
                  </a:solidFill>
                  <a:ln>
                    <a:noFill/>
                  </a:ln>
                </p:spPr>
              </p:sp>
            </p:grpSp>
            <p:grpSp>
              <p:nvGrpSpPr>
                <p:cNvPr id="358" name="Google Shape;358;p10"/>
                <p:cNvGrpSpPr/>
                <p:nvPr/>
              </p:nvGrpSpPr>
              <p:grpSpPr>
                <a:xfrm>
                  <a:off x="1010821" y="-536356"/>
                  <a:ext cx="8061922" cy="8256791"/>
                  <a:chOff x="0" y="-912214"/>
                  <a:chExt cx="10287000" cy="10535653"/>
                </a:xfrm>
              </p:grpSpPr>
              <p:sp>
                <p:nvSpPr>
                  <p:cNvPr id="359" name="Google Shape;359;p10"/>
                  <p:cNvSpPr/>
                  <p:nvPr/>
                </p:nvSpPr>
                <p:spPr>
                  <a:xfrm>
                    <a:off x="0" y="-912214"/>
                    <a:ext cx="10287000" cy="5431184"/>
                  </a:xfrm>
                  <a:custGeom>
                    <a:rect b="b" l="l" r="r" t="t"/>
                    <a:pathLst>
                      <a:path extrusionOk="0" h="3207813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3207813"/>
                        </a:lnTo>
                        <a:lnTo>
                          <a:pt x="0" y="3207813"/>
                        </a:lnTo>
                      </a:path>
                    </a:pathLst>
                  </a:custGeom>
                  <a:solidFill>
                    <a:srgbClr val="CFFFC0"/>
                  </a:solidFill>
                  <a:ln>
                    <a:noFill/>
                  </a:ln>
                </p:spPr>
              </p:sp>
              <p:sp>
                <p:nvSpPr>
                  <p:cNvPr id="360" name="Google Shape;360;p10"/>
                  <p:cNvSpPr/>
                  <p:nvPr/>
                </p:nvSpPr>
                <p:spPr>
                  <a:xfrm>
                    <a:off x="0" y="4402689"/>
                    <a:ext cx="10287000" cy="3298692"/>
                  </a:xfrm>
                  <a:custGeom>
                    <a:rect b="b" l="l" r="r" t="t"/>
                    <a:pathLst>
                      <a:path extrusionOk="0" h="3207813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3207813"/>
                        </a:lnTo>
                        <a:lnTo>
                          <a:pt x="0" y="3207813"/>
                        </a:lnTo>
                      </a:path>
                    </a:pathLst>
                  </a:custGeom>
                  <a:solidFill>
                    <a:srgbClr val="8DD9B1"/>
                  </a:solidFill>
                  <a:ln>
                    <a:noFill/>
                  </a:ln>
                </p:spPr>
              </p:sp>
              <p:sp>
                <p:nvSpPr>
                  <p:cNvPr id="361" name="Google Shape;361;p10"/>
                  <p:cNvSpPr/>
                  <p:nvPr/>
                </p:nvSpPr>
                <p:spPr>
                  <a:xfrm>
                    <a:off x="0" y="7707734"/>
                    <a:ext cx="10287000" cy="1915705"/>
                  </a:xfrm>
                  <a:custGeom>
                    <a:rect b="b" l="l" r="r" t="t"/>
                    <a:pathLst>
                      <a:path extrusionOk="0" h="3207813" w="10287000">
                        <a:moveTo>
                          <a:pt x="0" y="0"/>
                        </a:moveTo>
                        <a:lnTo>
                          <a:pt x="10287000" y="0"/>
                        </a:lnTo>
                        <a:lnTo>
                          <a:pt x="10287000" y="3207813"/>
                        </a:lnTo>
                        <a:lnTo>
                          <a:pt x="0" y="3207813"/>
                        </a:lnTo>
                      </a:path>
                    </a:pathLst>
                  </a:custGeom>
                  <a:solidFill>
                    <a:srgbClr val="54B0A3"/>
                  </a:solidFill>
                  <a:ln>
                    <a:noFill/>
                  </a:ln>
                </p:spPr>
              </p:sp>
            </p:grpSp>
          </p:grpSp>
          <p:sp>
            <p:nvSpPr>
              <p:cNvPr id="362" name="Google Shape;362;p10"/>
              <p:cNvSpPr txBox="1"/>
              <p:nvPr/>
            </p:nvSpPr>
            <p:spPr>
              <a:xfrm>
                <a:off x="13276359" y="4130866"/>
                <a:ext cx="288108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b="0" i="0" lang="en-US" sz="3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Computer Science</a:t>
                </a:r>
                <a:endParaRPr b="0" i="0" sz="3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" name="Google Shape;363;p10"/>
            <p:cNvSpPr/>
            <p:nvPr/>
          </p:nvSpPr>
          <p:spPr>
            <a:xfrm>
              <a:off x="11103431" y="8445383"/>
              <a:ext cx="5052234" cy="650403"/>
            </a:xfrm>
            <a:custGeom>
              <a:rect b="b" l="l" r="r" t="t"/>
              <a:pathLst>
                <a:path extrusionOk="0" h="3207813" w="10287000">
                  <a:moveTo>
                    <a:pt x="0" y="0"/>
                  </a:moveTo>
                  <a:lnTo>
                    <a:pt x="10287000" y="0"/>
                  </a:lnTo>
                  <a:lnTo>
                    <a:pt x="10287000" y="3207813"/>
                  </a:lnTo>
                  <a:lnTo>
                    <a:pt x="0" y="3207813"/>
                  </a:lnTo>
                </a:path>
              </a:pathLst>
            </a:custGeom>
            <a:solidFill>
              <a:srgbClr val="366092"/>
            </a:solidFill>
            <a:ln>
              <a:noFill/>
            </a:ln>
          </p:spPr>
        </p:sp>
      </p:grpSp>
      <p:sp>
        <p:nvSpPr>
          <p:cNvPr id="364" name="Google Shape;364;p10"/>
          <p:cNvSpPr txBox="1"/>
          <p:nvPr/>
        </p:nvSpPr>
        <p:spPr>
          <a:xfrm>
            <a:off x="11790195" y="6439262"/>
            <a:ext cx="374432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"/>
          <p:cNvSpPr txBox="1"/>
          <p:nvPr/>
        </p:nvSpPr>
        <p:spPr>
          <a:xfrm>
            <a:off x="16297429" y="3835377"/>
            <a:ext cx="109957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32%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11893969" y="7453490"/>
            <a:ext cx="374432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Engineering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"/>
          <p:cNvSpPr txBox="1"/>
          <p:nvPr/>
        </p:nvSpPr>
        <p:spPr>
          <a:xfrm>
            <a:off x="11338315" y="8201152"/>
            <a:ext cx="4855627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Mathematics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0"/>
          <p:cNvSpPr txBox="1"/>
          <p:nvPr/>
        </p:nvSpPr>
        <p:spPr>
          <a:xfrm>
            <a:off x="16354183" y="5946819"/>
            <a:ext cx="132194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22.6%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0"/>
          <p:cNvSpPr txBox="1"/>
          <p:nvPr/>
        </p:nvSpPr>
        <p:spPr>
          <a:xfrm>
            <a:off x="16354183" y="7105799"/>
            <a:ext cx="1321941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10.4%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0"/>
          <p:cNvSpPr txBox="1"/>
          <p:nvPr/>
        </p:nvSpPr>
        <p:spPr>
          <a:xfrm>
            <a:off x="16354183" y="7994203"/>
            <a:ext cx="1263470" cy="502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9.2%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1"/>
          <p:cNvPicPr preferRelativeResize="0"/>
          <p:nvPr/>
        </p:nvPicPr>
        <p:blipFill rotWithShape="1">
          <a:blip r:embed="rId3">
            <a:alphaModFix amt="86000"/>
          </a:blip>
          <a:srcRect b="0" l="0" r="0" t="0"/>
          <a:stretch/>
        </p:blipFill>
        <p:spPr>
          <a:xfrm>
            <a:off x="-4038600" y="6408359"/>
            <a:ext cx="10802476" cy="1080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9948" y="1409700"/>
            <a:ext cx="10939713" cy="208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8358" y="3238118"/>
            <a:ext cx="11506200" cy="112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63418" y="1678698"/>
            <a:ext cx="4953000" cy="159203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1"/>
          <p:cNvSpPr/>
          <p:nvPr/>
        </p:nvSpPr>
        <p:spPr>
          <a:xfrm>
            <a:off x="900927" y="7116818"/>
            <a:ext cx="1645976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EBMEDS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takes structured patient data from EHRs and sends back 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reminders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 solutions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diagnosis-specific links to guidelines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900927" y="5149000"/>
            <a:ext cx="1645976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EBMEDS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a service for clinical decision support. It combines 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patient specific data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(drugs, diagnosis, laboratory investigations, risk factors, previous procedures) with 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curated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medical knowledge.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092200" y="588928"/>
            <a:ext cx="684719" cy="58311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1"/>
          <p:cNvSpPr txBox="1"/>
          <p:nvPr/>
        </p:nvSpPr>
        <p:spPr>
          <a:xfrm>
            <a:off x="1981200" y="576709"/>
            <a:ext cx="493322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Application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9879267">
            <a:off x="8092103" y="-5563411"/>
            <a:ext cx="14883170" cy="1090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86" y="0"/>
            <a:ext cx="18288000" cy="102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15"/>
          <p:cNvSpPr txBox="1"/>
          <p:nvPr/>
        </p:nvSpPr>
        <p:spPr>
          <a:xfrm>
            <a:off x="10232402" y="296976"/>
            <a:ext cx="4838725" cy="129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0" i="0" lang="en-US" sz="6999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Time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p15"/>
          <p:cNvGrpSpPr/>
          <p:nvPr/>
        </p:nvGrpSpPr>
        <p:grpSpPr>
          <a:xfrm>
            <a:off x="912759" y="5740694"/>
            <a:ext cx="3195250" cy="1029279"/>
            <a:chOff x="-33" y="-9525"/>
            <a:chExt cx="4260333" cy="360519"/>
          </a:xfrm>
        </p:grpSpPr>
        <p:sp>
          <p:nvSpPr>
            <p:cNvPr id="392" name="Google Shape;392;p15"/>
            <p:cNvSpPr txBox="1"/>
            <p:nvPr/>
          </p:nvSpPr>
          <p:spPr>
            <a:xfrm>
              <a:off x="-33" y="200070"/>
              <a:ext cx="4260300" cy="1509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st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 milestone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5"/>
            <p:cNvSpPr txBox="1"/>
            <p:nvPr/>
          </p:nvSpPr>
          <p:spPr>
            <a:xfrm>
              <a:off x="0" y="-9525"/>
              <a:ext cx="4260300" cy="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15"/>
          <p:cNvGrpSpPr/>
          <p:nvPr/>
        </p:nvGrpSpPr>
        <p:grpSpPr>
          <a:xfrm>
            <a:off x="3182203" y="6490490"/>
            <a:ext cx="3195270" cy="1029296"/>
            <a:chOff x="0" y="-9525"/>
            <a:chExt cx="4260360" cy="1372394"/>
          </a:xfrm>
        </p:grpSpPr>
        <p:sp>
          <p:nvSpPr>
            <p:cNvPr id="395" name="Google Shape;395;p15"/>
            <p:cNvSpPr txBox="1"/>
            <p:nvPr/>
          </p:nvSpPr>
          <p:spPr>
            <a:xfrm>
              <a:off x="0" y="788353"/>
              <a:ext cx="4260360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 milestone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5"/>
            <p:cNvSpPr txBox="1"/>
            <p:nvPr/>
          </p:nvSpPr>
          <p:spPr>
            <a:xfrm>
              <a:off x="0" y="-9525"/>
              <a:ext cx="4260360" cy="53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15"/>
          <p:cNvGrpSpPr/>
          <p:nvPr/>
        </p:nvGrpSpPr>
        <p:grpSpPr>
          <a:xfrm>
            <a:off x="5597405" y="5782798"/>
            <a:ext cx="3243967" cy="1250051"/>
            <a:chOff x="-64929" y="-303865"/>
            <a:chExt cx="4325289" cy="1666734"/>
          </a:xfrm>
        </p:grpSpPr>
        <p:sp>
          <p:nvSpPr>
            <p:cNvPr id="398" name="Google Shape;398;p15"/>
            <p:cNvSpPr txBox="1"/>
            <p:nvPr/>
          </p:nvSpPr>
          <p:spPr>
            <a:xfrm>
              <a:off x="0" y="788353"/>
              <a:ext cx="4260360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milestone</a:t>
              </a:r>
              <a:endPara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5"/>
            <p:cNvSpPr txBox="1"/>
            <p:nvPr/>
          </p:nvSpPr>
          <p:spPr>
            <a:xfrm>
              <a:off x="-64929" y="-303865"/>
              <a:ext cx="4260360" cy="53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5"/>
          <p:cNvGrpSpPr/>
          <p:nvPr/>
        </p:nvGrpSpPr>
        <p:grpSpPr>
          <a:xfrm>
            <a:off x="10535530" y="5845376"/>
            <a:ext cx="1692864" cy="1029296"/>
            <a:chOff x="0" y="-9525"/>
            <a:chExt cx="4260360" cy="1372394"/>
          </a:xfrm>
        </p:grpSpPr>
        <p:sp>
          <p:nvSpPr>
            <p:cNvPr id="401" name="Google Shape;401;p15"/>
            <p:cNvSpPr txBox="1"/>
            <p:nvPr/>
          </p:nvSpPr>
          <p:spPr>
            <a:xfrm>
              <a:off x="0" y="788353"/>
              <a:ext cx="4260360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milestone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5"/>
            <p:cNvSpPr txBox="1"/>
            <p:nvPr/>
          </p:nvSpPr>
          <p:spPr>
            <a:xfrm>
              <a:off x="0" y="-9525"/>
              <a:ext cx="4260360" cy="640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3" name="Google Shape;403;p15"/>
          <p:cNvGrpSpPr/>
          <p:nvPr/>
        </p:nvGrpSpPr>
        <p:grpSpPr>
          <a:xfrm>
            <a:off x="1028675" y="5143499"/>
            <a:ext cx="17258339" cy="949446"/>
            <a:chOff x="-34" y="-6350"/>
            <a:chExt cx="23811173" cy="1265928"/>
          </a:xfrm>
        </p:grpSpPr>
        <p:cxnSp>
          <p:nvCxnSpPr>
            <p:cNvPr id="404" name="Google Shape;404;p15"/>
            <p:cNvCxnSpPr/>
            <p:nvPr/>
          </p:nvCxnSpPr>
          <p:spPr>
            <a:xfrm>
              <a:off x="0" y="0"/>
              <a:ext cx="23811139" cy="0"/>
            </a:xfrm>
            <a:prstGeom prst="straightConnector1">
              <a:avLst/>
            </a:prstGeom>
            <a:noFill/>
            <a:ln cap="rnd" cmpd="sng" w="12700">
              <a:solidFill>
                <a:srgbClr val="2C2C2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5"/>
            <p:cNvCxnSpPr/>
            <p:nvPr/>
          </p:nvCxnSpPr>
          <p:spPr>
            <a:xfrm flipH="1">
              <a:off x="-34" y="-6350"/>
              <a:ext cx="6385" cy="584584"/>
            </a:xfrm>
            <a:prstGeom prst="straightConnector1">
              <a:avLst/>
            </a:prstGeom>
            <a:noFill/>
            <a:ln cap="flat" cmpd="sng" w="12700">
              <a:solidFill>
                <a:srgbClr val="2C2C2C"/>
              </a:solidFill>
              <a:prstDash val="solid"/>
              <a:round/>
              <a:headEnd len="sm" w="sm" type="none"/>
              <a:tailEnd len="lg" w="lg" type="oval"/>
            </a:ln>
          </p:spPr>
        </p:cxnSp>
        <p:cxnSp>
          <p:nvCxnSpPr>
            <p:cNvPr id="406" name="Google Shape;406;p15"/>
            <p:cNvCxnSpPr/>
            <p:nvPr/>
          </p:nvCxnSpPr>
          <p:spPr>
            <a:xfrm flipH="1">
              <a:off x="3239491" y="14303"/>
              <a:ext cx="14247" cy="1245275"/>
            </a:xfrm>
            <a:prstGeom prst="straightConnector1">
              <a:avLst/>
            </a:prstGeom>
            <a:noFill/>
            <a:ln cap="flat" cmpd="sng" w="12700">
              <a:solidFill>
                <a:srgbClr val="2C2C2C"/>
              </a:solidFill>
              <a:prstDash val="solid"/>
              <a:round/>
              <a:headEnd len="sm" w="sm" type="none"/>
              <a:tailEnd len="lg" w="lg" type="oval"/>
            </a:ln>
          </p:spPr>
        </p:cxnSp>
        <p:cxnSp>
          <p:nvCxnSpPr>
            <p:cNvPr id="407" name="Google Shape;407;p15"/>
            <p:cNvCxnSpPr/>
            <p:nvPr/>
          </p:nvCxnSpPr>
          <p:spPr>
            <a:xfrm flipH="1">
              <a:off x="10066824" y="14303"/>
              <a:ext cx="2067" cy="1128035"/>
            </a:xfrm>
            <a:prstGeom prst="straightConnector1">
              <a:avLst/>
            </a:prstGeom>
            <a:noFill/>
            <a:ln cap="flat" cmpd="sng" w="12700">
              <a:solidFill>
                <a:srgbClr val="2C2C2C"/>
              </a:solidFill>
              <a:prstDash val="solid"/>
              <a:round/>
              <a:headEnd len="sm" w="sm" type="none"/>
              <a:tailEnd len="lg" w="lg" type="oval"/>
            </a:ln>
          </p:spPr>
        </p:cxnSp>
        <p:cxnSp>
          <p:nvCxnSpPr>
            <p:cNvPr id="408" name="Google Shape;408;p15"/>
            <p:cNvCxnSpPr/>
            <p:nvPr/>
          </p:nvCxnSpPr>
          <p:spPr>
            <a:xfrm>
              <a:off x="16888127" y="-6349"/>
              <a:ext cx="13876" cy="1265927"/>
            </a:xfrm>
            <a:prstGeom prst="straightConnector1">
              <a:avLst/>
            </a:prstGeom>
            <a:noFill/>
            <a:ln cap="flat" cmpd="sng" w="12700">
              <a:solidFill>
                <a:srgbClr val="2C2C2C"/>
              </a:solidFill>
              <a:prstDash val="solid"/>
              <a:round/>
              <a:headEnd len="sm" w="sm" type="none"/>
              <a:tailEnd len="lg" w="lg" type="oval"/>
            </a:ln>
          </p:spPr>
        </p:cxnSp>
      </p:grpSp>
      <p:pic>
        <p:nvPicPr>
          <p:cNvPr id="409" name="Google Shape;4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39595" y="31511"/>
            <a:ext cx="3719260" cy="3115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6300" y="3921906"/>
            <a:ext cx="17411700" cy="1165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599726" y="394984"/>
            <a:ext cx="551912" cy="79630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"/>
          <p:cNvSpPr txBox="1"/>
          <p:nvPr/>
        </p:nvSpPr>
        <p:spPr>
          <a:xfrm>
            <a:off x="1639024" y="453539"/>
            <a:ext cx="33901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"/>
          <p:cNvSpPr txBox="1"/>
          <p:nvPr/>
        </p:nvSpPr>
        <p:spPr>
          <a:xfrm>
            <a:off x="15675323" y="8793680"/>
            <a:ext cx="231223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sng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Gantt Chart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15"/>
          <p:cNvCxnSpPr/>
          <p:nvPr/>
        </p:nvCxnSpPr>
        <p:spPr>
          <a:xfrm>
            <a:off x="5859527" y="5143499"/>
            <a:ext cx="9010" cy="438435"/>
          </a:xfrm>
          <a:prstGeom prst="straightConnector1">
            <a:avLst/>
          </a:prstGeom>
          <a:noFill/>
          <a:ln cap="flat" cmpd="sng" w="12700">
            <a:solidFill>
              <a:srgbClr val="2C2C2C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15" name="Google Shape;415;p15"/>
          <p:cNvCxnSpPr/>
          <p:nvPr/>
        </p:nvCxnSpPr>
        <p:spPr>
          <a:xfrm flipH="1">
            <a:off x="10781731" y="5143499"/>
            <a:ext cx="4639" cy="482468"/>
          </a:xfrm>
          <a:prstGeom prst="straightConnector1">
            <a:avLst/>
          </a:prstGeom>
          <a:noFill/>
          <a:ln cap="flat" cmpd="sng" w="12700">
            <a:solidFill>
              <a:srgbClr val="2C2C2C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16" name="Google Shape;416;p15"/>
          <p:cNvCxnSpPr/>
          <p:nvPr/>
        </p:nvCxnSpPr>
        <p:spPr>
          <a:xfrm>
            <a:off x="15740506" y="5174912"/>
            <a:ext cx="9010" cy="502557"/>
          </a:xfrm>
          <a:prstGeom prst="straightConnector1">
            <a:avLst/>
          </a:prstGeom>
          <a:noFill/>
          <a:ln cap="flat" cmpd="sng" w="12700">
            <a:solidFill>
              <a:srgbClr val="2C2C2C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17" name="Google Shape;417;p15"/>
          <p:cNvGrpSpPr/>
          <p:nvPr/>
        </p:nvGrpSpPr>
        <p:grpSpPr>
          <a:xfrm>
            <a:off x="8262401" y="6491486"/>
            <a:ext cx="1850590" cy="1029296"/>
            <a:chOff x="0" y="-9525"/>
            <a:chExt cx="4260360" cy="1372394"/>
          </a:xfrm>
        </p:grpSpPr>
        <p:sp>
          <p:nvSpPr>
            <p:cNvPr id="418" name="Google Shape;418;p15"/>
            <p:cNvSpPr txBox="1"/>
            <p:nvPr/>
          </p:nvSpPr>
          <p:spPr>
            <a:xfrm>
              <a:off x="0" y="788353"/>
              <a:ext cx="4260360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th 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milestone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5"/>
            <p:cNvSpPr txBox="1"/>
            <p:nvPr/>
          </p:nvSpPr>
          <p:spPr>
            <a:xfrm>
              <a:off x="0" y="-9525"/>
              <a:ext cx="4260360" cy="530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0" name="Google Shape;420;p15"/>
          <p:cNvGrpSpPr/>
          <p:nvPr/>
        </p:nvGrpSpPr>
        <p:grpSpPr>
          <a:xfrm>
            <a:off x="12999429" y="6398449"/>
            <a:ext cx="1692864" cy="1029296"/>
            <a:chOff x="0" y="-9525"/>
            <a:chExt cx="4260360" cy="1372394"/>
          </a:xfrm>
        </p:grpSpPr>
        <p:sp>
          <p:nvSpPr>
            <p:cNvPr id="421" name="Google Shape;421;p15"/>
            <p:cNvSpPr txBox="1"/>
            <p:nvPr/>
          </p:nvSpPr>
          <p:spPr>
            <a:xfrm>
              <a:off x="0" y="788353"/>
              <a:ext cx="4260360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milestone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5"/>
            <p:cNvSpPr txBox="1"/>
            <p:nvPr/>
          </p:nvSpPr>
          <p:spPr>
            <a:xfrm>
              <a:off x="0" y="-9525"/>
              <a:ext cx="4260360" cy="640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5"/>
          <p:cNvGrpSpPr/>
          <p:nvPr/>
        </p:nvGrpSpPr>
        <p:grpSpPr>
          <a:xfrm>
            <a:off x="15424225" y="5740677"/>
            <a:ext cx="1692864" cy="1029296"/>
            <a:chOff x="0" y="-9525"/>
            <a:chExt cx="4260360" cy="1372394"/>
          </a:xfrm>
        </p:grpSpPr>
        <p:sp>
          <p:nvSpPr>
            <p:cNvPr id="424" name="Google Shape;424;p15"/>
            <p:cNvSpPr txBox="1"/>
            <p:nvPr/>
          </p:nvSpPr>
          <p:spPr>
            <a:xfrm>
              <a:off x="0" y="788353"/>
              <a:ext cx="4260360" cy="574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baseline="3000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2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milestone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5"/>
            <p:cNvSpPr txBox="1"/>
            <p:nvPr/>
          </p:nvSpPr>
          <p:spPr>
            <a:xfrm>
              <a:off x="0" y="-9525"/>
              <a:ext cx="4260360" cy="640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US" sz="2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Q7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E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4"/>
          <p:cNvPicPr preferRelativeResize="0"/>
          <p:nvPr/>
        </p:nvPicPr>
        <p:blipFill rotWithShape="1">
          <a:blip r:embed="rId3">
            <a:alphaModFix/>
          </a:blip>
          <a:srcRect b="73549" l="0" r="0" t="0"/>
          <a:stretch/>
        </p:blipFill>
        <p:spPr>
          <a:xfrm rot="5400000">
            <a:off x="-2628900" y="2628900"/>
            <a:ext cx="1028700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4"/>
          <p:cNvSpPr/>
          <p:nvPr/>
        </p:nvSpPr>
        <p:spPr>
          <a:xfrm>
            <a:off x="776378" y="2377905"/>
            <a:ext cx="4288586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 </a:t>
            </a:r>
            <a:r>
              <a:rPr b="1" i="0" lang="en-US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i="0" lang="en-US" sz="7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</a:t>
            </a:r>
            <a:r>
              <a:rPr b="1" i="0" lang="en-US" sz="88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6600" u="none" cap="none" strike="noStrike">
              <a:solidFill>
                <a:srgbClr val="5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2" name="Google Shape;432;p14"/>
          <p:cNvGrpSpPr/>
          <p:nvPr/>
        </p:nvGrpSpPr>
        <p:grpSpPr>
          <a:xfrm>
            <a:off x="1130920" y="5364436"/>
            <a:ext cx="2767360" cy="1309739"/>
            <a:chOff x="6115209" y="591980"/>
            <a:chExt cx="1874096" cy="1309739"/>
          </a:xfrm>
        </p:grpSpPr>
        <p:grpSp>
          <p:nvGrpSpPr>
            <p:cNvPr id="433" name="Google Shape;433;p14"/>
            <p:cNvGrpSpPr/>
            <p:nvPr/>
          </p:nvGrpSpPr>
          <p:grpSpPr>
            <a:xfrm>
              <a:off x="6115209" y="591980"/>
              <a:ext cx="1874096" cy="627220"/>
              <a:chOff x="653647" y="-784259"/>
              <a:chExt cx="2498794" cy="836294"/>
            </a:xfrm>
          </p:grpSpPr>
          <p:sp>
            <p:nvSpPr>
              <p:cNvPr id="434" name="Google Shape;434;p14"/>
              <p:cNvSpPr txBox="1"/>
              <p:nvPr/>
            </p:nvSpPr>
            <p:spPr>
              <a:xfrm>
                <a:off x="1000407" y="-784259"/>
                <a:ext cx="2152034" cy="530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2C2C2C"/>
                    </a:solidFill>
                    <a:latin typeface="Arial"/>
                    <a:ea typeface="Arial"/>
                    <a:cs typeface="Arial"/>
                    <a:sym typeface="Arial"/>
                  </a:rPr>
                  <a:t>Question</a:t>
                </a:r>
                <a:endParaRPr/>
              </a:p>
            </p:txBody>
          </p:sp>
          <p:cxnSp>
            <p:nvCxnSpPr>
              <p:cNvPr id="435" name="Google Shape;435;p14"/>
              <p:cNvCxnSpPr/>
              <p:nvPr/>
            </p:nvCxnSpPr>
            <p:spPr>
              <a:xfrm>
                <a:off x="653647" y="50800"/>
                <a:ext cx="2248646" cy="1235"/>
              </a:xfrm>
              <a:prstGeom prst="straightConnector1">
                <a:avLst/>
              </a:prstGeom>
              <a:noFill/>
              <a:ln cap="flat" cmpd="sng" w="12700">
                <a:solidFill>
                  <a:srgbClr val="2C2C2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36" name="Google Shape;436;p14"/>
            <p:cNvSpPr txBox="1"/>
            <p:nvPr/>
          </p:nvSpPr>
          <p:spPr>
            <a:xfrm>
              <a:off x="6501878" y="1504174"/>
              <a:ext cx="1487427" cy="3975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Answer</a:t>
              </a:r>
              <a:endParaRPr/>
            </a:p>
          </p:txBody>
        </p:sp>
      </p:grpSp>
      <p:grpSp>
        <p:nvGrpSpPr>
          <p:cNvPr id="437" name="Google Shape;437;p14"/>
          <p:cNvGrpSpPr/>
          <p:nvPr/>
        </p:nvGrpSpPr>
        <p:grpSpPr>
          <a:xfrm>
            <a:off x="5769814" y="1088290"/>
            <a:ext cx="11468630" cy="2235517"/>
            <a:chOff x="5952893" y="609528"/>
            <a:chExt cx="3321563" cy="2235517"/>
          </a:xfrm>
        </p:grpSpPr>
        <p:grpSp>
          <p:nvGrpSpPr>
            <p:cNvPr id="438" name="Google Shape;438;p14"/>
            <p:cNvGrpSpPr/>
            <p:nvPr/>
          </p:nvGrpSpPr>
          <p:grpSpPr>
            <a:xfrm>
              <a:off x="5952893" y="609528"/>
              <a:ext cx="3321563" cy="608746"/>
              <a:chOff x="437226" y="-760861"/>
              <a:chExt cx="4428748" cy="811661"/>
            </a:xfrm>
          </p:grpSpPr>
          <p:sp>
            <p:nvSpPr>
              <p:cNvPr id="439" name="Google Shape;439;p14"/>
              <p:cNvSpPr txBox="1"/>
              <p:nvPr/>
            </p:nvSpPr>
            <p:spPr>
              <a:xfrm>
                <a:off x="624687" y="-760861"/>
                <a:ext cx="2601848" cy="537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2C2C2C"/>
                    </a:solidFill>
                    <a:latin typeface="Arial"/>
                    <a:ea typeface="Arial"/>
                    <a:cs typeface="Arial"/>
                    <a:sym typeface="Arial"/>
                  </a:rPr>
                  <a:t>PHD position</a:t>
                </a:r>
                <a:endParaRPr/>
              </a:p>
            </p:txBody>
          </p:sp>
          <p:cxnSp>
            <p:nvCxnSpPr>
              <p:cNvPr id="440" name="Google Shape;440;p14"/>
              <p:cNvCxnSpPr/>
              <p:nvPr/>
            </p:nvCxnSpPr>
            <p:spPr>
              <a:xfrm flipH="1" rot="10800000">
                <a:off x="437226" y="13360"/>
                <a:ext cx="4428748" cy="374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2C2C2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41" name="Google Shape;441;p14"/>
            <p:cNvSpPr txBox="1"/>
            <p:nvPr/>
          </p:nvSpPr>
          <p:spPr>
            <a:xfrm>
              <a:off x="6093489" y="1462615"/>
              <a:ext cx="3180967" cy="13824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71500" lvl="0" marL="5715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Passion to work on the edge of knowledge</a:t>
              </a:r>
              <a:endParaRPr/>
            </a:p>
            <a:p>
              <a:pPr indent="-571500" lvl="0" marL="5715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Focus and statistical vision in machine learning problems</a:t>
              </a:r>
              <a:endParaRPr/>
            </a:p>
            <a:p>
              <a:pPr indent="0" lvl="0" marL="0" marR="0" rtl="0" algn="l">
                <a:lnSpc>
                  <a:spcPct val="97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14"/>
          <p:cNvGrpSpPr/>
          <p:nvPr/>
        </p:nvGrpSpPr>
        <p:grpSpPr>
          <a:xfrm>
            <a:off x="5769814" y="3627933"/>
            <a:ext cx="11468630" cy="2330415"/>
            <a:chOff x="5952893" y="609528"/>
            <a:chExt cx="3321563" cy="2330415"/>
          </a:xfrm>
        </p:grpSpPr>
        <p:grpSp>
          <p:nvGrpSpPr>
            <p:cNvPr id="443" name="Google Shape;443;p14"/>
            <p:cNvGrpSpPr/>
            <p:nvPr/>
          </p:nvGrpSpPr>
          <p:grpSpPr>
            <a:xfrm>
              <a:off x="5952893" y="609528"/>
              <a:ext cx="3321563" cy="608746"/>
              <a:chOff x="437226" y="-760861"/>
              <a:chExt cx="4428748" cy="811661"/>
            </a:xfrm>
          </p:grpSpPr>
          <p:sp>
            <p:nvSpPr>
              <p:cNvPr id="444" name="Google Shape;444;p14"/>
              <p:cNvSpPr txBox="1"/>
              <p:nvPr/>
            </p:nvSpPr>
            <p:spPr>
              <a:xfrm>
                <a:off x="624687" y="-760861"/>
                <a:ext cx="2601848" cy="537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2C2C2C"/>
                    </a:solidFill>
                    <a:latin typeface="Arial"/>
                    <a:ea typeface="Arial"/>
                    <a:cs typeface="Arial"/>
                    <a:sym typeface="Arial"/>
                  </a:rPr>
                  <a:t>Utrecht University</a:t>
                </a:r>
                <a:endParaRPr/>
              </a:p>
            </p:txBody>
          </p:sp>
          <p:cxnSp>
            <p:nvCxnSpPr>
              <p:cNvPr id="445" name="Google Shape;445;p14"/>
              <p:cNvCxnSpPr/>
              <p:nvPr/>
            </p:nvCxnSpPr>
            <p:spPr>
              <a:xfrm flipH="1" rot="10800000">
                <a:off x="437226" y="13360"/>
                <a:ext cx="4428748" cy="374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2C2C2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46" name="Google Shape;446;p14"/>
            <p:cNvSpPr txBox="1"/>
            <p:nvPr/>
          </p:nvSpPr>
          <p:spPr>
            <a:xfrm>
              <a:off x="6093489" y="1462615"/>
              <a:ext cx="318096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71500" lvl="0" marL="5715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Well Known University and friendly atmosphere</a:t>
              </a:r>
              <a:endParaRPr/>
            </a:p>
            <a:p>
              <a:pPr indent="-571500" lvl="0" marL="5715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Interested in working in the interaction of data science and social (Human) sciences</a:t>
              </a:r>
              <a:endParaRPr/>
            </a:p>
          </p:txBody>
        </p:sp>
      </p:grpSp>
      <p:grpSp>
        <p:nvGrpSpPr>
          <p:cNvPr id="447" name="Google Shape;447;p14"/>
          <p:cNvGrpSpPr/>
          <p:nvPr/>
        </p:nvGrpSpPr>
        <p:grpSpPr>
          <a:xfrm>
            <a:off x="5769814" y="6777818"/>
            <a:ext cx="11468630" cy="2330415"/>
            <a:chOff x="5952893" y="609528"/>
            <a:chExt cx="3321563" cy="2330415"/>
          </a:xfrm>
        </p:grpSpPr>
        <p:grpSp>
          <p:nvGrpSpPr>
            <p:cNvPr id="448" name="Google Shape;448;p14"/>
            <p:cNvGrpSpPr/>
            <p:nvPr/>
          </p:nvGrpSpPr>
          <p:grpSpPr>
            <a:xfrm>
              <a:off x="5952893" y="609528"/>
              <a:ext cx="3321563" cy="608746"/>
              <a:chOff x="437226" y="-760861"/>
              <a:chExt cx="4428748" cy="811661"/>
            </a:xfrm>
          </p:grpSpPr>
          <p:sp>
            <p:nvSpPr>
              <p:cNvPr id="449" name="Google Shape;449;p14"/>
              <p:cNvSpPr txBox="1"/>
              <p:nvPr/>
            </p:nvSpPr>
            <p:spPr>
              <a:xfrm>
                <a:off x="624687" y="-760861"/>
                <a:ext cx="2601848" cy="5376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2C2C2C"/>
                    </a:solidFill>
                    <a:latin typeface="Arial"/>
                    <a:ea typeface="Arial"/>
                    <a:cs typeface="Arial"/>
                    <a:sym typeface="Arial"/>
                  </a:rPr>
                  <a:t>Netherland</a:t>
                </a:r>
                <a:endParaRPr/>
              </a:p>
            </p:txBody>
          </p:sp>
          <p:cxnSp>
            <p:nvCxnSpPr>
              <p:cNvPr id="450" name="Google Shape;450;p14"/>
              <p:cNvCxnSpPr/>
              <p:nvPr/>
            </p:nvCxnSpPr>
            <p:spPr>
              <a:xfrm flipH="1" rot="10800000">
                <a:off x="437226" y="13360"/>
                <a:ext cx="4428748" cy="3744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2C2C2C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51" name="Google Shape;451;p14"/>
            <p:cNvSpPr txBox="1"/>
            <p:nvPr/>
          </p:nvSpPr>
          <p:spPr>
            <a:xfrm>
              <a:off x="6093489" y="1462615"/>
              <a:ext cx="318096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71500" lvl="0" marL="5715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Favorable weather, peace, beauty, economic justice, good education and transportation system, etc.</a:t>
              </a:r>
              <a:endParaRPr/>
            </a:p>
            <a:p>
              <a:pPr indent="-571500" lvl="0" marL="57150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Char char="•"/>
              </a:pPr>
              <a:r>
                <a:rPr b="0" i="0" lang="en-US" sz="32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Experience three weeks living in the Netherlands</a:t>
              </a:r>
              <a:endParaRPr/>
            </a:p>
          </p:txBody>
        </p:sp>
      </p:grpSp>
      <p:pic>
        <p:nvPicPr>
          <p:cNvPr id="452" name="Google Shape;45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599726" y="394984"/>
            <a:ext cx="551912" cy="79630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14"/>
          <p:cNvSpPr txBox="1"/>
          <p:nvPr/>
        </p:nvSpPr>
        <p:spPr>
          <a:xfrm>
            <a:off x="1639024" y="453539"/>
            <a:ext cx="33901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1"/>
          <p:cNvPicPr preferRelativeResize="0"/>
          <p:nvPr/>
        </p:nvPicPr>
        <p:blipFill rotWithShape="1">
          <a:blip r:embed="rId3">
            <a:alphaModFix/>
          </a:blip>
          <a:srcRect b="73549" l="0" r="0" t="0"/>
          <a:stretch/>
        </p:blipFill>
        <p:spPr>
          <a:xfrm>
            <a:off x="0" y="8915400"/>
            <a:ext cx="1828800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1"/>
          <p:cNvSpPr txBox="1"/>
          <p:nvPr/>
        </p:nvSpPr>
        <p:spPr>
          <a:xfrm>
            <a:off x="1104899" y="1787174"/>
            <a:ext cx="1623060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hat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hould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oing in this regard? </a:t>
            </a:r>
            <a:endParaRPr b="0"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1" name="Google Shape;461;p31"/>
          <p:cNvCxnSpPr/>
          <p:nvPr/>
        </p:nvCxnSpPr>
        <p:spPr>
          <a:xfrm rot="5043">
            <a:off x="952489" y="3363128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31"/>
          <p:cNvSpPr txBox="1"/>
          <p:nvPr/>
        </p:nvSpPr>
        <p:spPr>
          <a:xfrm>
            <a:off x="952497" y="3620319"/>
            <a:ext cx="16230601" cy="6926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more about Explainable AI (</a:t>
            </a:r>
            <a:r>
              <a:rPr b="0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 Delft Summer School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LinkedIn and </a:t>
            </a:r>
            <a:r>
              <a:rPr b="0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Udemy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Courses)</a:t>
            </a:r>
            <a:endParaRPr/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my NLP knowledge (</a:t>
            </a:r>
            <a:r>
              <a:rPr b="0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Coursera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/ </a:t>
            </a:r>
            <a:r>
              <a:rPr b="0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Udacity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Course)</a:t>
            </a:r>
            <a:endParaRPr/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language knowledge (English/ Dutch) for a more in-depth review of medical documentation</a:t>
            </a:r>
            <a:endParaRPr/>
          </a:p>
          <a:p>
            <a:pPr indent="-571500" lvl="0" marL="5715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Increasing teaching and research ability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599726" y="394984"/>
            <a:ext cx="551912" cy="79630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1"/>
          <p:cNvSpPr txBox="1"/>
          <p:nvPr/>
        </p:nvSpPr>
        <p:spPr>
          <a:xfrm>
            <a:off x="1639024" y="453539"/>
            <a:ext cx="33901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"/>
          <p:cNvPicPr preferRelativeResize="0"/>
          <p:nvPr/>
        </p:nvPicPr>
        <p:blipFill rotWithShape="1">
          <a:blip r:embed="rId3">
            <a:alphaModFix/>
          </a:blip>
          <a:srcRect b="4852" l="3141" r="43106" t="4051"/>
          <a:stretch/>
        </p:blipFill>
        <p:spPr>
          <a:xfrm>
            <a:off x="8610600" y="0"/>
            <a:ext cx="10827665" cy="103215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"/>
          <p:cNvCxnSpPr/>
          <p:nvPr/>
        </p:nvCxnSpPr>
        <p:spPr>
          <a:xfrm rot="2486">
            <a:off x="848923" y="3502326"/>
            <a:ext cx="6583220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1151664" y="1622968"/>
            <a:ext cx="551912" cy="79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1083837" y="2937916"/>
            <a:ext cx="642498" cy="65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29468" y="5575939"/>
            <a:ext cx="817058" cy="50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5400000">
            <a:off x="10970531" y="6698054"/>
            <a:ext cx="794399" cy="6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996042" y="4208449"/>
            <a:ext cx="854124" cy="6491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/>
          <p:nvPr/>
        </p:nvSpPr>
        <p:spPr>
          <a:xfrm>
            <a:off x="1534489" y="4278293"/>
            <a:ext cx="5212086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i="0" lang="en-US" sz="6999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b="1" i="0" sz="699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2177907" y="1671360"/>
            <a:ext cx="260489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Introduce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2177907" y="2937046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2091995" y="6768956"/>
            <a:ext cx="493322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Similar Application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2211774" y="5469030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Trend Analysis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2177907" y="4204200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"/>
          <p:cNvCxnSpPr/>
          <p:nvPr/>
        </p:nvCxnSpPr>
        <p:spPr>
          <a:xfrm rot="2486">
            <a:off x="848922" y="6215237"/>
            <a:ext cx="6583220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" name="Google Shape;11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1058176" y="7997668"/>
            <a:ext cx="551912" cy="796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/>
          <p:nvPr/>
        </p:nvSpPr>
        <p:spPr>
          <a:xfrm>
            <a:off x="12091995" y="8068882"/>
            <a:ext cx="33901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050" y="1488556"/>
            <a:ext cx="11734800" cy="804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2"/>
          <p:cNvPicPr preferRelativeResize="0"/>
          <p:nvPr/>
        </p:nvPicPr>
        <p:blipFill rotWithShape="1">
          <a:blip r:embed="rId4">
            <a:alphaModFix amt="86000"/>
          </a:blip>
          <a:srcRect b="0" l="0" r="0" t="0"/>
          <a:stretch/>
        </p:blipFill>
        <p:spPr>
          <a:xfrm>
            <a:off x="-7953938" y="-2114550"/>
            <a:ext cx="10802476" cy="1305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7133399">
            <a:off x="11446084" y="1276799"/>
            <a:ext cx="16014305" cy="1149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209326" y="545092"/>
            <a:ext cx="551912" cy="79630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2"/>
          <p:cNvSpPr txBox="1"/>
          <p:nvPr/>
        </p:nvSpPr>
        <p:spPr>
          <a:xfrm>
            <a:off x="2248624" y="603647"/>
            <a:ext cx="339017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Scheduling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3"/>
          <p:cNvPicPr preferRelativeResize="0"/>
          <p:nvPr/>
        </p:nvPicPr>
        <p:blipFill rotWithShape="1">
          <a:blip r:embed="rId3">
            <a:alphaModFix amt="87000"/>
          </a:blip>
          <a:srcRect b="0" l="0" r="0" t="0"/>
          <a:stretch/>
        </p:blipFill>
        <p:spPr>
          <a:xfrm rot="-1574662">
            <a:off x="-3407565" y="1888865"/>
            <a:ext cx="11434705" cy="1240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9325" y="-2559975"/>
            <a:ext cx="7177350" cy="71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33"/>
          <p:cNvSpPr txBox="1"/>
          <p:nvPr/>
        </p:nvSpPr>
        <p:spPr>
          <a:xfrm>
            <a:off x="8079011" y="8977632"/>
            <a:ext cx="21014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to Agenda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3"/>
          <p:cNvSpPr/>
          <p:nvPr/>
        </p:nvSpPr>
        <p:spPr>
          <a:xfrm>
            <a:off x="2727222" y="4344574"/>
            <a:ext cx="131254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hank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</a:t>
            </a:r>
            <a:endParaRPr b="1" i="0" sz="8000" u="none" cap="none" strike="noStrike">
              <a:solidFill>
                <a:srgbClr val="52A6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2" name="Google Shape;482;p33"/>
          <p:cNvCxnSpPr/>
          <p:nvPr/>
        </p:nvCxnSpPr>
        <p:spPr>
          <a:xfrm rot="5043">
            <a:off x="1009641" y="2869411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33"/>
          <p:cNvCxnSpPr/>
          <p:nvPr/>
        </p:nvCxnSpPr>
        <p:spPr>
          <a:xfrm rot="5043">
            <a:off x="1009638" y="7294476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61951" r="0" t="0"/>
          <a:stretch/>
        </p:blipFill>
        <p:spPr>
          <a:xfrm>
            <a:off x="0" y="0"/>
            <a:ext cx="52578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9605600" y="5738184"/>
            <a:ext cx="21014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to Agenda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828" y="407696"/>
            <a:ext cx="4312159" cy="574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094" y="6439797"/>
            <a:ext cx="484621" cy="48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298" y="9213146"/>
            <a:ext cx="521616" cy="48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482" y="7271593"/>
            <a:ext cx="519844" cy="52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1366823" y="8350079"/>
            <a:ext cx="2522171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Mohammadi-hadi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1395132" y="6528793"/>
            <a:ext cx="360481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https://hadimohammadi.info/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395132" y="7367135"/>
            <a:ext cx="3862668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Hadi.mohammadi@outlook.com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366823" y="9301760"/>
            <a:ext cx="2522171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Tehran, Iran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531" y="8214709"/>
            <a:ext cx="536383" cy="53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/>
          <p:nvPr/>
        </p:nvSpPr>
        <p:spPr>
          <a:xfrm>
            <a:off x="5885847" y="1732675"/>
            <a:ext cx="51796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cademic </a:t>
            </a: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xperience: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5826066" y="2435485"/>
            <a:ext cx="11597823" cy="307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84" lvl="0" marL="34288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MSc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Industrial Engineering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University of Tehran (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GPA:18.96/20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84" lvl="0" marL="342884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Thesis: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pricing with demand learning using reinforcement learning in the non-stationary environment by considering customer behavior (A Data-driven Approach) (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Grade: Excellent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84" lvl="0" marL="342884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Econometrics (OLS with SPSS and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Data Mining (hands on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Advanced Simulation (Agent based Simulation in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Dynamic Programming (hands on in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/>
          <p:nvPr/>
        </p:nvSpPr>
        <p:spPr>
          <a:xfrm>
            <a:off x="5898339" y="5582197"/>
            <a:ext cx="41649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ork </a:t>
            </a: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xperience: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5885847" y="6397639"/>
            <a:ext cx="11585296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84" lvl="0" marL="34288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Customer Behavior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(CRM department of The largest manufacturer of household appliances in Iran)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884" lvl="0" marL="342884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Bdood Bikes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(Forth generation of Sharing bicycle system company in Iran)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82" lvl="0" marL="342884" marR="0" rtl="0" algn="just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user\Desktop\آرم های با ورژن بالا\آرم دانشگاه تهران.jpg" id="138" name="Google Shape;13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269926" y="1545654"/>
            <a:ext cx="1117788" cy="101994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"/>
          <p:cNvSpPr/>
          <p:nvPr/>
        </p:nvSpPr>
        <p:spPr>
          <a:xfrm>
            <a:off x="5869518" y="8197966"/>
            <a:ext cx="574708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nternational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xperience: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5858633" y="9124097"/>
            <a:ext cx="11534553" cy="1107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884" lvl="0" marL="342884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 Delft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Summer School (Student in </a:t>
            </a:r>
            <a:r>
              <a:rPr b="0" i="0" lang="en-US" sz="22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Explainable AI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Neuromatch Academy (lead teaching assistant in Deep learning Summer School), Upwork (doing International Project).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509489" y="8101825"/>
            <a:ext cx="914400" cy="90016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"/>
          <p:cNvSpPr/>
          <p:nvPr/>
        </p:nvSpPr>
        <p:spPr>
          <a:xfrm>
            <a:off x="13487400" y="215654"/>
            <a:ext cx="449834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</a:t>
            </a:r>
            <a:r>
              <a:rPr b="0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OHAMMADI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547439" y="5419004"/>
            <a:ext cx="926830" cy="9382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3"/>
          <p:cNvGrpSpPr/>
          <p:nvPr/>
        </p:nvGrpSpPr>
        <p:grpSpPr>
          <a:xfrm>
            <a:off x="5914973" y="364430"/>
            <a:ext cx="3632185" cy="615553"/>
            <a:chOff x="5914973" y="364430"/>
            <a:chExt cx="3632185" cy="615553"/>
          </a:xfrm>
        </p:grpSpPr>
        <p:pic>
          <p:nvPicPr>
            <p:cNvPr id="145" name="Google Shape;145;p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 rot="5400000">
              <a:off x="6018578" y="334629"/>
              <a:ext cx="467946" cy="675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3"/>
            <p:cNvSpPr txBox="1"/>
            <p:nvPr/>
          </p:nvSpPr>
          <p:spPr>
            <a:xfrm>
              <a:off x="6942265" y="364430"/>
              <a:ext cx="2604893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Introduce</a:t>
              </a:r>
              <a:endParaRPr b="1" i="0" sz="3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4"/>
          <p:cNvPicPr preferRelativeResize="0"/>
          <p:nvPr/>
        </p:nvPicPr>
        <p:blipFill rotWithShape="1">
          <a:blip r:embed="rId3">
            <a:alphaModFix/>
          </a:blip>
          <a:srcRect b="0" l="61951" r="0" t="0"/>
          <a:stretch/>
        </p:blipFill>
        <p:spPr>
          <a:xfrm>
            <a:off x="0" y="0"/>
            <a:ext cx="52578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 txBox="1"/>
          <p:nvPr/>
        </p:nvSpPr>
        <p:spPr>
          <a:xfrm>
            <a:off x="9768370" y="6407777"/>
            <a:ext cx="21014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to Agenda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828" y="407696"/>
            <a:ext cx="4312159" cy="574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094" y="6439797"/>
            <a:ext cx="484621" cy="48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298" y="9213146"/>
            <a:ext cx="521616" cy="486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1482" y="7271593"/>
            <a:ext cx="519844" cy="52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1366823" y="8350079"/>
            <a:ext cx="2522171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Mohammadi-hadi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1395132" y="6528793"/>
            <a:ext cx="3604810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https://hadimohammadi.info/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395132" y="7367135"/>
            <a:ext cx="3862668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Hadi.mohammadi@outlook.com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366823" y="9301760"/>
            <a:ext cx="2522171" cy="32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9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Tehran, Iran</a:t>
            </a:r>
            <a:endParaRPr b="0" i="0" sz="20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531" y="8214709"/>
            <a:ext cx="536383" cy="53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/>
          <p:nvPr/>
        </p:nvSpPr>
        <p:spPr>
          <a:xfrm>
            <a:off x="5884904" y="1207765"/>
            <a:ext cx="288893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</a:t>
            </a: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kills: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4"/>
          <p:cNvSpPr txBox="1"/>
          <p:nvPr/>
        </p:nvSpPr>
        <p:spPr>
          <a:xfrm>
            <a:off x="5892398" y="2003093"/>
            <a:ext cx="4558808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Programming Languages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 programming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Skills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SPSS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Gams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Vensim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Arena Simulator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Statistical Modeling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Mathematical Modeling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 programming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p4"/>
          <p:cNvCxnSpPr/>
          <p:nvPr/>
        </p:nvCxnSpPr>
        <p:spPr>
          <a:xfrm flipH="1" rot="-10794957">
            <a:off x="11518631" y="2184390"/>
            <a:ext cx="7305" cy="772022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" name="Google Shape;166;p4"/>
          <p:cNvSpPr/>
          <p:nvPr/>
        </p:nvSpPr>
        <p:spPr>
          <a:xfrm>
            <a:off x="11869777" y="1207140"/>
            <a:ext cx="277410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oft</a:t>
            </a:r>
            <a:r>
              <a:rPr b="1" i="0" lang="en-US" sz="4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 S</a:t>
            </a:r>
            <a:r>
              <a:rPr b="1" i="0" lang="en-US" sz="36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kills: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11877272" y="2002468"/>
            <a:ext cx="5354298" cy="8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Experience as graduate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Teaching Assistant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Assistant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Working as a team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Academia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Industry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Collaborating with students from other country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Neuromatch Academy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Delft University of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Presenting Skills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∙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Enthusiastic about learning new things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3487400" y="215654"/>
            <a:ext cx="449834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</a:t>
            </a:r>
            <a:r>
              <a:rPr b="0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OHAMMADI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4"/>
          <p:cNvGrpSpPr/>
          <p:nvPr/>
        </p:nvGrpSpPr>
        <p:grpSpPr>
          <a:xfrm>
            <a:off x="5914973" y="364430"/>
            <a:ext cx="3632185" cy="615553"/>
            <a:chOff x="5914973" y="364430"/>
            <a:chExt cx="3632185" cy="615553"/>
          </a:xfrm>
        </p:grpSpPr>
        <p:pic>
          <p:nvPicPr>
            <p:cNvPr id="170" name="Google Shape;170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rot="5400000">
              <a:off x="6018578" y="334629"/>
              <a:ext cx="467946" cy="675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4"/>
            <p:cNvSpPr txBox="1"/>
            <p:nvPr/>
          </p:nvSpPr>
          <p:spPr>
            <a:xfrm>
              <a:off x="6942265" y="364430"/>
              <a:ext cx="2604893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Introduce</a:t>
              </a:r>
              <a:endParaRPr b="1" i="0" sz="3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/>
          <p:nvPr/>
        </p:nvSpPr>
        <p:spPr>
          <a:xfrm>
            <a:off x="990600" y="2054969"/>
            <a:ext cx="15078394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0" i="0" lang="en-US" sz="4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xperience in </a:t>
            </a: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4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ealthCare and </a:t>
            </a: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44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ocial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"/>
          <p:cNvSpPr/>
          <p:nvPr/>
        </p:nvSpPr>
        <p:spPr>
          <a:xfrm>
            <a:off x="13487400" y="215654"/>
            <a:ext cx="449834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</a:t>
            </a:r>
            <a:r>
              <a:rPr b="0" i="0" lang="en-US" sz="36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4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OHAMMADI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5"/>
          <p:cNvGrpSpPr/>
          <p:nvPr/>
        </p:nvGrpSpPr>
        <p:grpSpPr>
          <a:xfrm>
            <a:off x="1219200" y="719738"/>
            <a:ext cx="3632185" cy="615553"/>
            <a:chOff x="5914973" y="364430"/>
            <a:chExt cx="3632185" cy="615553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5400000">
              <a:off x="6018578" y="334629"/>
              <a:ext cx="467946" cy="675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5"/>
            <p:cNvSpPr txBox="1"/>
            <p:nvPr/>
          </p:nvSpPr>
          <p:spPr>
            <a:xfrm>
              <a:off x="6942265" y="364430"/>
              <a:ext cx="2604893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b="1" i="0" lang="en-US" sz="4000" u="none" cap="none" strike="noStrike">
                  <a:solidFill>
                    <a:srgbClr val="2C2C2C"/>
                  </a:solidFill>
                  <a:latin typeface="Arial"/>
                  <a:ea typeface="Arial"/>
                  <a:cs typeface="Arial"/>
                  <a:sym typeface="Arial"/>
                </a:rPr>
                <a:t>Introduce</a:t>
              </a:r>
              <a:endParaRPr b="1" i="0" sz="32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83" name="Google Shape;183;p5"/>
          <p:cNvGraphicFramePr/>
          <p:nvPr/>
        </p:nvGraphicFramePr>
        <p:xfrm>
          <a:off x="990600" y="337795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{ED97390D-31A0-43F0-A5BB-49EB40728F70}</a:tableStyleId>
              </a:tblPr>
              <a:tblGrid>
                <a:gridCol w="784375"/>
                <a:gridCol w="15522425"/>
              </a:tblGrid>
              <a:tr h="17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b="0" sz="2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 Publication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</a:tr>
              <a:tr h="143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Home Health Care Problem with Synchronization Visits and Considering Samples Transferring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Time: A Case Study in Tehran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3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Discrete Simulation of Hospital Patient Service System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3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 dynamic model for investigating the role of smoking on the incidence of lung cancer with a social policy approach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3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Investigation of Economic and Social Factors Affecting Population Growth in Iran: An Econometric Approach</a:t>
                      </a:r>
                      <a:endParaRPr sz="28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2"/>
          <p:cNvPicPr preferRelativeResize="0"/>
          <p:nvPr/>
        </p:nvPicPr>
        <p:blipFill rotWithShape="1">
          <a:blip r:embed="rId3">
            <a:alphaModFix amt="87000"/>
          </a:blip>
          <a:srcRect b="0" l="0" r="0" t="0"/>
          <a:stretch/>
        </p:blipFill>
        <p:spPr>
          <a:xfrm rot="-1574662">
            <a:off x="-3407565" y="1888865"/>
            <a:ext cx="11434705" cy="12404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9325" y="-2559975"/>
            <a:ext cx="7177350" cy="717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2"/>
          <p:cNvSpPr txBox="1"/>
          <p:nvPr/>
        </p:nvSpPr>
        <p:spPr>
          <a:xfrm>
            <a:off x="8079011" y="8977632"/>
            <a:ext cx="21014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99"/>
              <a:buFont typeface="Arial"/>
              <a:buNone/>
            </a:pPr>
            <a:r>
              <a:rPr b="0" i="0" lang="en-US" sz="16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 to Agenda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/>
          <p:nvPr/>
        </p:nvSpPr>
        <p:spPr>
          <a:xfrm>
            <a:off x="2933700" y="4303812"/>
            <a:ext cx="1312545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bout </a:t>
            </a:r>
            <a:r>
              <a:rPr b="1" i="0" lang="en-US" sz="80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i="0" lang="en-US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roposal</a:t>
            </a:r>
            <a:endParaRPr/>
          </a:p>
        </p:txBody>
      </p:sp>
      <p:cxnSp>
        <p:nvCxnSpPr>
          <p:cNvPr id="192" name="Google Shape;192;p12"/>
          <p:cNvCxnSpPr/>
          <p:nvPr/>
        </p:nvCxnSpPr>
        <p:spPr>
          <a:xfrm rot="5043">
            <a:off x="1009641" y="2869411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12"/>
          <p:cNvCxnSpPr/>
          <p:nvPr/>
        </p:nvCxnSpPr>
        <p:spPr>
          <a:xfrm rot="5043">
            <a:off x="1009638" y="7294476"/>
            <a:ext cx="16230617" cy="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0"/>
            <a:ext cx="18297526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9" name="Google Shape;199;p6"/>
          <p:cNvGraphicFramePr/>
          <p:nvPr/>
        </p:nvGraphicFramePr>
        <p:xfrm>
          <a:off x="1278203" y="30099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{ED97390D-31A0-43F0-A5BB-49EB40728F70}</a:tableStyleId>
              </a:tblPr>
              <a:tblGrid>
                <a:gridCol w="669400"/>
                <a:gridCol w="7263325"/>
                <a:gridCol w="7685000"/>
              </a:tblGrid>
              <a:tr h="963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0" lang="en-US" sz="40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#</a:t>
                      </a:r>
                      <a:endParaRPr b="0" sz="40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Topics</a:t>
                      </a:r>
                      <a:endParaRPr b="1" sz="40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b="1" lang="en-US" sz="40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Aim</a:t>
                      </a:r>
                      <a:endParaRPr b="1" sz="40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9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1" sz="2800" u="none" cap="none" strike="noStrike">
                        <a:solidFill>
                          <a:srgbClr val="52A6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Explainable NLP (EXNLP) for IR from EHRs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 enhance IR from e-health systems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9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2A6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Explainable NLP for CDSS (EXNLP-CDSS</a:t>
                      </a:r>
                      <a:r>
                        <a:rPr b="0" i="0"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 design an effective and accurate </a:t>
                      </a:r>
                      <a:r>
                        <a:rPr lang="en-US" sz="2800" u="none" cap="none" strike="noStrike">
                          <a:solidFill>
                            <a:srgbClr val="2C2C2C"/>
                          </a:solidFill>
                        </a:rPr>
                        <a:t>explanation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 predicting possible diseases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298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b="1" sz="2800" u="none" cap="none" strike="noStrike">
                        <a:solidFill>
                          <a:srgbClr val="52A6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Human-AI Collaboration: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Evaluation of EXNLP-CDSS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C2C2C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 describe an evaluation of EXNLP-CDSS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by </a:t>
                      </a: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collaboration between humans and AI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112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52A6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b="1" sz="2800" u="none" cap="none" strike="noStrike">
                        <a:solidFill>
                          <a:srgbClr val="52A6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Agent-based EXNLP-CDSS</a:t>
                      </a:r>
                      <a:endParaRPr b="0"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ECE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2800" u="none" cap="none" strike="noStrike">
                          <a:solidFill>
                            <a:srgbClr val="2C2C2C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 present </a:t>
                      </a:r>
                      <a:r>
                        <a:rPr b="0" i="0" lang="en-US" sz="2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autonomous agents</a:t>
                      </a:r>
                      <a:endParaRPr sz="2800" u="none" cap="none" strike="noStrike">
                        <a:solidFill>
                          <a:srgbClr val="2C2C2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2C2C2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0" name="Google Shape;200;p6"/>
          <p:cNvSpPr txBox="1"/>
          <p:nvPr/>
        </p:nvSpPr>
        <p:spPr>
          <a:xfrm>
            <a:off x="1278204" y="1833292"/>
            <a:ext cx="1591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Developing a new computer-aided </a:t>
            </a:r>
            <a:r>
              <a:rPr b="1" i="0" lang="en-US" sz="41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0" i="0" lang="en-US" sz="41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linical </a:t>
            </a:r>
            <a:r>
              <a:rPr b="1" i="0" lang="en-US" sz="41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i="0" lang="en-US" sz="41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ecision </a:t>
            </a:r>
            <a:r>
              <a:rPr b="1" i="0" lang="en-US" sz="41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41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upport </a:t>
            </a:r>
            <a:r>
              <a:rPr b="1" i="0" lang="en-US" sz="4100" u="none" cap="none" strike="noStrike">
                <a:solidFill>
                  <a:srgbClr val="52A6FF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 sz="41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ystem</a:t>
            </a:r>
            <a:endParaRPr b="0" i="0" sz="41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275686" y="678680"/>
            <a:ext cx="642498" cy="65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6"/>
          <p:cNvSpPr txBox="1"/>
          <p:nvPr/>
        </p:nvSpPr>
        <p:spPr>
          <a:xfrm>
            <a:off x="2125133" y="684629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57757" y="-6354009"/>
            <a:ext cx="12988748" cy="129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2132" y="739056"/>
            <a:ext cx="642498" cy="65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3"/>
          <p:cNvSpPr txBox="1"/>
          <p:nvPr/>
        </p:nvSpPr>
        <p:spPr>
          <a:xfrm>
            <a:off x="1611579" y="745005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/>
          </a:p>
        </p:txBody>
      </p:sp>
      <p:pic>
        <p:nvPicPr>
          <p:cNvPr id="210" name="Google Shape;21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79189" y="3600084"/>
            <a:ext cx="15103603" cy="303465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3"/>
          <p:cNvSpPr/>
          <p:nvPr/>
        </p:nvSpPr>
        <p:spPr>
          <a:xfrm>
            <a:off x="14701731" y="745005"/>
            <a:ext cx="2671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1</a:t>
            </a:r>
            <a:endParaRPr/>
          </a:p>
        </p:txBody>
      </p:sp>
      <p:sp>
        <p:nvSpPr>
          <p:cNvPr id="212" name="Google Shape;212;p13"/>
          <p:cNvSpPr/>
          <p:nvPr/>
        </p:nvSpPr>
        <p:spPr>
          <a:xfrm>
            <a:off x="6835126" y="6554690"/>
            <a:ext cx="442218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extraction information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1854063" y="6554690"/>
            <a:ext cx="4394476" cy="1237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disease-specific 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 medical data</a:t>
            </a:r>
            <a:endParaRPr/>
          </a:p>
        </p:txBody>
      </p:sp>
      <p:sp>
        <p:nvSpPr>
          <p:cNvPr id="214" name="Google Shape;214;p13"/>
          <p:cNvSpPr/>
          <p:nvPr/>
        </p:nvSpPr>
        <p:spPr>
          <a:xfrm>
            <a:off x="13019256" y="6548932"/>
            <a:ext cx="3897361" cy="222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meaningful information by NLP techniques</a:t>
            </a:r>
            <a:endParaRPr/>
          </a:p>
          <a:p>
            <a:pPr indent="-4572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Prepare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explanation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" name="Google Shape;215;p13"/>
          <p:cNvCxnSpPr/>
          <p:nvPr/>
        </p:nvCxnSpPr>
        <p:spPr>
          <a:xfrm>
            <a:off x="6914471" y="6290672"/>
            <a:ext cx="3894859" cy="24239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13"/>
          <p:cNvCxnSpPr/>
          <p:nvPr/>
        </p:nvCxnSpPr>
        <p:spPr>
          <a:xfrm>
            <a:off x="1979189" y="6278552"/>
            <a:ext cx="3894859" cy="24239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13"/>
          <p:cNvCxnSpPr/>
          <p:nvPr/>
        </p:nvCxnSpPr>
        <p:spPr>
          <a:xfrm flipH="1" rot="10800000">
            <a:off x="13019256" y="6290671"/>
            <a:ext cx="3364722" cy="12120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" name="Google Shape;218;p13"/>
          <p:cNvSpPr/>
          <p:nvPr/>
        </p:nvSpPr>
        <p:spPr>
          <a:xfrm>
            <a:off x="1410579" y="2077862"/>
            <a:ext cx="686918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procedure of the 1</a:t>
            </a:r>
            <a:r>
              <a:rPr b="0" baseline="3000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topic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63385" y="-5736273"/>
            <a:ext cx="12988748" cy="1298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762132" y="739056"/>
            <a:ext cx="642498" cy="65439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6"/>
          <p:cNvSpPr txBox="1"/>
          <p:nvPr/>
        </p:nvSpPr>
        <p:spPr>
          <a:xfrm>
            <a:off x="1611579" y="745005"/>
            <a:ext cx="40457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Proposal</a:t>
            </a: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14701731" y="745005"/>
            <a:ext cx="267186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 2</a:t>
            </a: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2655294" y="5933501"/>
            <a:ext cx="300198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Transparently explanation</a:t>
            </a:r>
            <a:endParaRPr/>
          </a:p>
        </p:txBody>
      </p:sp>
      <p:sp>
        <p:nvSpPr>
          <p:cNvPr id="228" name="Google Shape;228;p16"/>
          <p:cNvSpPr/>
          <p:nvPr/>
        </p:nvSpPr>
        <p:spPr>
          <a:xfrm>
            <a:off x="12043546" y="5897427"/>
            <a:ext cx="402040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Ethical and equitable decision-making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5003" y="3722045"/>
            <a:ext cx="12760720" cy="169548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6"/>
          <p:cNvSpPr/>
          <p:nvPr/>
        </p:nvSpPr>
        <p:spPr>
          <a:xfrm>
            <a:off x="1410579" y="2077862"/>
            <a:ext cx="731642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procedure of the 2</a:t>
            </a:r>
            <a:r>
              <a:rPr b="0" baseline="3000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topic</a:t>
            </a:r>
            <a:endParaRPr/>
          </a:p>
        </p:txBody>
      </p:sp>
      <p:cxnSp>
        <p:nvCxnSpPr>
          <p:cNvPr id="231" name="Google Shape;231;p16"/>
          <p:cNvCxnSpPr/>
          <p:nvPr/>
        </p:nvCxnSpPr>
        <p:spPr>
          <a:xfrm>
            <a:off x="11861263" y="5597021"/>
            <a:ext cx="3894859" cy="24239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6"/>
          <p:cNvCxnSpPr/>
          <p:nvPr/>
        </p:nvCxnSpPr>
        <p:spPr>
          <a:xfrm>
            <a:off x="2042651" y="5620975"/>
            <a:ext cx="3894859" cy="24239"/>
          </a:xfrm>
          <a:prstGeom prst="straightConnector1">
            <a:avLst/>
          </a:prstGeom>
          <a:noFill/>
          <a:ln cap="flat" cmpd="sng" w="9525">
            <a:solidFill>
              <a:srgbClr val="2C2C2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Tina Shahedi</dc:creator>
</cp:coreProperties>
</file>